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76"/>
  </p:notesMasterIdLst>
  <p:sldIdLst>
    <p:sldId id="256" r:id="rId2"/>
    <p:sldId id="333" r:id="rId3"/>
    <p:sldId id="327" r:id="rId4"/>
    <p:sldId id="312" r:id="rId5"/>
    <p:sldId id="314" r:id="rId6"/>
    <p:sldId id="335" r:id="rId7"/>
    <p:sldId id="338" r:id="rId8"/>
    <p:sldId id="334" r:id="rId9"/>
    <p:sldId id="328" r:id="rId10"/>
    <p:sldId id="340" r:id="rId11"/>
    <p:sldId id="341" r:id="rId12"/>
    <p:sldId id="342" r:id="rId13"/>
    <p:sldId id="339" r:id="rId14"/>
    <p:sldId id="344" r:id="rId15"/>
    <p:sldId id="345" r:id="rId16"/>
    <p:sldId id="346" r:id="rId17"/>
    <p:sldId id="347" r:id="rId18"/>
    <p:sldId id="348" r:id="rId19"/>
    <p:sldId id="257" r:id="rId20"/>
    <p:sldId id="349" r:id="rId21"/>
    <p:sldId id="343" r:id="rId22"/>
    <p:sldId id="330" r:id="rId23"/>
    <p:sldId id="258" r:id="rId24"/>
    <p:sldId id="265" r:id="rId25"/>
    <p:sldId id="266" r:id="rId26"/>
    <p:sldId id="262" r:id="rId27"/>
    <p:sldId id="261" r:id="rId28"/>
    <p:sldId id="263" r:id="rId29"/>
    <p:sldId id="264" r:id="rId30"/>
    <p:sldId id="267" r:id="rId31"/>
    <p:sldId id="268" r:id="rId32"/>
    <p:sldId id="269" r:id="rId33"/>
    <p:sldId id="270" r:id="rId34"/>
    <p:sldId id="350" r:id="rId35"/>
    <p:sldId id="352" r:id="rId36"/>
    <p:sldId id="353" r:id="rId37"/>
    <p:sldId id="286" r:id="rId38"/>
    <p:sldId id="300" r:id="rId39"/>
    <p:sldId id="271" r:id="rId40"/>
    <p:sldId id="273" r:id="rId41"/>
    <p:sldId id="299" r:id="rId42"/>
    <p:sldId id="351" r:id="rId43"/>
    <p:sldId id="293" r:id="rId44"/>
    <p:sldId id="294" r:id="rId45"/>
    <p:sldId id="295" r:id="rId46"/>
    <p:sldId id="296" r:id="rId47"/>
    <p:sldId id="301" r:id="rId48"/>
    <p:sldId id="272" r:id="rId49"/>
    <p:sldId id="354" r:id="rId50"/>
    <p:sldId id="283" r:id="rId51"/>
    <p:sldId id="284" r:id="rId52"/>
    <p:sldId id="285" r:id="rId53"/>
    <p:sldId id="303" r:id="rId54"/>
    <p:sldId id="304" r:id="rId55"/>
    <p:sldId id="305" r:id="rId56"/>
    <p:sldId id="365" r:id="rId57"/>
    <p:sldId id="367" r:id="rId58"/>
    <p:sldId id="366" r:id="rId59"/>
    <p:sldId id="368" r:id="rId60"/>
    <p:sldId id="306" r:id="rId61"/>
    <p:sldId id="360" r:id="rId62"/>
    <p:sldId id="362" r:id="rId63"/>
    <p:sldId id="361" r:id="rId64"/>
    <p:sldId id="307" r:id="rId65"/>
    <p:sldId id="308" r:id="rId66"/>
    <p:sldId id="309" r:id="rId67"/>
    <p:sldId id="310" r:id="rId68"/>
    <p:sldId id="355" r:id="rId69"/>
    <p:sldId id="311" r:id="rId70"/>
    <p:sldId id="276" r:id="rId71"/>
    <p:sldId id="356" r:id="rId72"/>
    <p:sldId id="357" r:id="rId73"/>
    <p:sldId id="277" r:id="rId74"/>
    <p:sldId id="288"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943"/>
    <a:srgbClr val="006A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09" autoAdjust="0"/>
    <p:restoredTop sz="95958"/>
  </p:normalViewPr>
  <p:slideViewPr>
    <p:cSldViewPr snapToGrid="0">
      <p:cViewPr varScale="1">
        <p:scale>
          <a:sx n="110" d="100"/>
          <a:sy n="110" d="100"/>
        </p:scale>
        <p:origin x="94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an-Peng Hu" userId="b3f3f6a417be6905" providerId="LiveId" clId="{0F707B14-1A1E-3140-9FB2-6C471BAA11FE}"/>
    <pc:docChg chg="delSld">
      <pc:chgData name="Chuan-Peng Hu" userId="b3f3f6a417be6905" providerId="LiveId" clId="{0F707B14-1A1E-3140-9FB2-6C471BAA11FE}" dt="2023-02-27T13:00:14.110" v="0" actId="2696"/>
      <pc:docMkLst>
        <pc:docMk/>
      </pc:docMkLst>
      <pc:sldChg chg="del">
        <pc:chgData name="Chuan-Peng Hu" userId="b3f3f6a417be6905" providerId="LiveId" clId="{0F707B14-1A1E-3140-9FB2-6C471BAA11FE}" dt="2023-02-27T13:00:14.110" v="0" actId="2696"/>
        <pc:sldMkLst>
          <pc:docMk/>
          <pc:sldMk cId="4223768362" sldId="320"/>
        </pc:sldMkLst>
      </pc:sldChg>
      <pc:sldChg chg="del">
        <pc:chgData name="Chuan-Peng Hu" userId="b3f3f6a417be6905" providerId="LiveId" clId="{0F707B14-1A1E-3140-9FB2-6C471BAA11FE}" dt="2023-02-27T13:00:14.110" v="0" actId="2696"/>
        <pc:sldMkLst>
          <pc:docMk/>
          <pc:sldMk cId="1635615857" sldId="321"/>
        </pc:sldMkLst>
      </pc:sldChg>
      <pc:sldChg chg="del">
        <pc:chgData name="Chuan-Peng Hu" userId="b3f3f6a417be6905" providerId="LiveId" clId="{0F707B14-1A1E-3140-9FB2-6C471BAA11FE}" dt="2023-02-27T13:00:14.110" v="0" actId="2696"/>
        <pc:sldMkLst>
          <pc:docMk/>
          <pc:sldMk cId="2651642507" sldId="322"/>
        </pc:sldMkLst>
      </pc:sldChg>
      <pc:sldChg chg="del">
        <pc:chgData name="Chuan-Peng Hu" userId="b3f3f6a417be6905" providerId="LiveId" clId="{0F707B14-1A1E-3140-9FB2-6C471BAA11FE}" dt="2023-02-27T13:00:14.110" v="0" actId="2696"/>
        <pc:sldMkLst>
          <pc:docMk/>
          <pc:sldMk cId="3680624395" sldId="323"/>
        </pc:sldMkLst>
      </pc:sldChg>
      <pc:sldChg chg="del">
        <pc:chgData name="Chuan-Peng Hu" userId="b3f3f6a417be6905" providerId="LiveId" clId="{0F707B14-1A1E-3140-9FB2-6C471BAA11FE}" dt="2023-02-27T13:00:14.110" v="0" actId="2696"/>
        <pc:sldMkLst>
          <pc:docMk/>
          <pc:sldMk cId="140257562" sldId="324"/>
        </pc:sldMkLst>
      </pc:sldChg>
      <pc:sldChg chg="del">
        <pc:chgData name="Chuan-Peng Hu" userId="b3f3f6a417be6905" providerId="LiveId" clId="{0F707B14-1A1E-3140-9FB2-6C471BAA11FE}" dt="2023-02-27T13:00:14.110" v="0" actId="2696"/>
        <pc:sldMkLst>
          <pc:docMk/>
          <pc:sldMk cId="375814568" sldId="326"/>
        </pc:sldMkLst>
      </pc:sldChg>
      <pc:sldChg chg="del">
        <pc:chgData name="Chuan-Peng Hu" userId="b3f3f6a417be6905" providerId="LiveId" clId="{0F707B14-1A1E-3140-9FB2-6C471BAA11FE}" dt="2023-02-27T13:00:14.110" v="0" actId="2696"/>
        <pc:sldMkLst>
          <pc:docMk/>
          <pc:sldMk cId="2976738422" sldId="358"/>
        </pc:sldMkLst>
      </pc:sldChg>
      <pc:sldChg chg="del">
        <pc:chgData name="Chuan-Peng Hu" userId="b3f3f6a417be6905" providerId="LiveId" clId="{0F707B14-1A1E-3140-9FB2-6C471BAA11FE}" dt="2023-02-27T13:00:14.110" v="0" actId="2696"/>
        <pc:sldMkLst>
          <pc:docMk/>
          <pc:sldMk cId="2937990546" sldId="35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607D29-1D53-47B8-9EBF-ED0D91E0DB53}" type="doc">
      <dgm:prSet loTypeId="urn:microsoft.com/office/officeart/2005/8/layout/chevron1" loCatId="process" qsTypeId="urn:microsoft.com/office/officeart/2005/8/quickstyle/simple1" qsCatId="simple" csTypeId="urn:microsoft.com/office/officeart/2005/8/colors/accent1_2" csCatId="accent1" phldr="1"/>
      <dgm:spPr/>
    </dgm:pt>
    <dgm:pt modelId="{4574092D-1ADD-4BA9-B9BA-E87891A4837F}">
      <dgm:prSet phldrT="[文本]"/>
      <dgm:spPr/>
      <dgm:t>
        <a:bodyPr/>
        <a:lstStyle/>
        <a:p>
          <a:r>
            <a:rPr lang="zh-CN" altLang="en-US" dirty="0"/>
            <a:t>数据导入</a:t>
          </a:r>
        </a:p>
      </dgm:t>
    </dgm:pt>
    <dgm:pt modelId="{D4FDE5B3-50A4-40F7-9EEC-D113760364C8}" type="parTrans" cxnId="{6E20478F-F900-403A-BE2D-0992AB156CAC}">
      <dgm:prSet/>
      <dgm:spPr/>
      <dgm:t>
        <a:bodyPr/>
        <a:lstStyle/>
        <a:p>
          <a:endParaRPr lang="zh-CN" altLang="en-US"/>
        </a:p>
      </dgm:t>
    </dgm:pt>
    <dgm:pt modelId="{82434E92-84D4-41C0-A1AE-5AEFF934641E}" type="sibTrans" cxnId="{6E20478F-F900-403A-BE2D-0992AB156CAC}">
      <dgm:prSet/>
      <dgm:spPr/>
      <dgm:t>
        <a:bodyPr/>
        <a:lstStyle/>
        <a:p>
          <a:endParaRPr lang="zh-CN" altLang="en-US"/>
        </a:p>
      </dgm:t>
    </dgm:pt>
    <dgm:pt modelId="{C3AE828A-5402-459B-BDAB-DA21CC41E582}">
      <dgm:prSet phldrT="[文本]"/>
      <dgm:spPr/>
      <dgm:t>
        <a:bodyPr/>
        <a:lstStyle/>
        <a:p>
          <a:r>
            <a:rPr lang="zh-CN" altLang="en-US" dirty="0"/>
            <a:t>数据清理</a:t>
          </a:r>
        </a:p>
      </dgm:t>
    </dgm:pt>
    <dgm:pt modelId="{6A9B382F-88BE-46BD-8E99-ED6AE09AED44}" type="parTrans" cxnId="{E08E3C71-BDC5-4583-963A-F872AB4B8641}">
      <dgm:prSet/>
      <dgm:spPr/>
      <dgm:t>
        <a:bodyPr/>
        <a:lstStyle/>
        <a:p>
          <a:endParaRPr lang="zh-CN" altLang="en-US"/>
        </a:p>
      </dgm:t>
    </dgm:pt>
    <dgm:pt modelId="{68AA26E0-162D-41B9-9786-F16E5F1182EB}" type="sibTrans" cxnId="{E08E3C71-BDC5-4583-963A-F872AB4B8641}">
      <dgm:prSet/>
      <dgm:spPr/>
      <dgm:t>
        <a:bodyPr/>
        <a:lstStyle/>
        <a:p>
          <a:endParaRPr lang="zh-CN" altLang="en-US"/>
        </a:p>
      </dgm:t>
    </dgm:pt>
    <dgm:pt modelId="{2D4E31C5-D02B-485F-9BBF-7DBD9AB4814D}">
      <dgm:prSet phldrT="[文本]"/>
      <dgm:spPr/>
      <dgm:t>
        <a:bodyPr/>
        <a:lstStyle/>
        <a:p>
          <a:r>
            <a:rPr lang="zh-CN" altLang="en-US" dirty="0"/>
            <a:t>描述性统计分析</a:t>
          </a:r>
        </a:p>
      </dgm:t>
    </dgm:pt>
    <dgm:pt modelId="{F40A69A7-A51A-45DF-9799-A930048BF728}" type="parTrans" cxnId="{FD507563-61C9-443F-AF55-FC8DDA389EC5}">
      <dgm:prSet/>
      <dgm:spPr/>
      <dgm:t>
        <a:bodyPr/>
        <a:lstStyle/>
        <a:p>
          <a:endParaRPr lang="zh-CN" altLang="en-US"/>
        </a:p>
      </dgm:t>
    </dgm:pt>
    <dgm:pt modelId="{C4A90B92-D872-4C00-804B-67D8C29BF4B2}" type="sibTrans" cxnId="{FD507563-61C9-443F-AF55-FC8DDA389EC5}">
      <dgm:prSet/>
      <dgm:spPr/>
      <dgm:t>
        <a:bodyPr/>
        <a:lstStyle/>
        <a:p>
          <a:endParaRPr lang="zh-CN" altLang="en-US"/>
        </a:p>
      </dgm:t>
    </dgm:pt>
    <dgm:pt modelId="{32CB9833-E9F5-4F1D-94ED-3C8BFD72D921}">
      <dgm:prSet phldrT="[文本]"/>
      <dgm:spPr/>
      <dgm:t>
        <a:bodyPr/>
        <a:lstStyle/>
        <a:p>
          <a:r>
            <a:rPr lang="zh-CN" altLang="en-US" dirty="0"/>
            <a:t>探索性数据分析</a:t>
          </a:r>
        </a:p>
      </dgm:t>
    </dgm:pt>
    <dgm:pt modelId="{8492DCFD-953D-4707-9CC7-69FECC2D21F9}" type="parTrans" cxnId="{4A2947C5-5CA5-48F0-A2C3-96315BD6A5F7}">
      <dgm:prSet/>
      <dgm:spPr/>
      <dgm:t>
        <a:bodyPr/>
        <a:lstStyle/>
        <a:p>
          <a:endParaRPr lang="zh-CN" altLang="en-US"/>
        </a:p>
      </dgm:t>
    </dgm:pt>
    <dgm:pt modelId="{286FA587-E77F-4A6F-BED3-DADD0D719F46}" type="sibTrans" cxnId="{4A2947C5-5CA5-48F0-A2C3-96315BD6A5F7}">
      <dgm:prSet/>
      <dgm:spPr/>
      <dgm:t>
        <a:bodyPr/>
        <a:lstStyle/>
        <a:p>
          <a:endParaRPr lang="zh-CN" altLang="en-US"/>
        </a:p>
      </dgm:t>
    </dgm:pt>
    <dgm:pt modelId="{1D3D282B-3066-4E41-9056-5A3162853988}">
      <dgm:prSet phldrT="[文本]"/>
      <dgm:spPr/>
      <dgm:t>
        <a:bodyPr/>
        <a:lstStyle/>
        <a:p>
          <a:r>
            <a:rPr lang="zh-CN" altLang="en-US" dirty="0"/>
            <a:t>结果报告与可视化</a:t>
          </a:r>
        </a:p>
      </dgm:t>
    </dgm:pt>
    <dgm:pt modelId="{63491258-E62C-46A1-87EB-9FC9E8146C29}" type="parTrans" cxnId="{C6425995-ED0D-420B-BF93-CF6C1196770C}">
      <dgm:prSet/>
      <dgm:spPr/>
      <dgm:t>
        <a:bodyPr/>
        <a:lstStyle/>
        <a:p>
          <a:endParaRPr lang="zh-CN" altLang="en-US"/>
        </a:p>
      </dgm:t>
    </dgm:pt>
    <dgm:pt modelId="{5A08E1FB-B326-43BB-9442-690B0744E041}" type="sibTrans" cxnId="{C6425995-ED0D-420B-BF93-CF6C1196770C}">
      <dgm:prSet/>
      <dgm:spPr/>
      <dgm:t>
        <a:bodyPr/>
        <a:lstStyle/>
        <a:p>
          <a:endParaRPr lang="zh-CN" altLang="en-US"/>
        </a:p>
      </dgm:t>
    </dgm:pt>
    <dgm:pt modelId="{503A6355-406A-471C-9EB2-4FAA8C6AE275}" type="pres">
      <dgm:prSet presAssocID="{5B607D29-1D53-47B8-9EBF-ED0D91E0DB53}" presName="Name0" presStyleCnt="0">
        <dgm:presLayoutVars>
          <dgm:dir/>
          <dgm:animLvl val="lvl"/>
          <dgm:resizeHandles val="exact"/>
        </dgm:presLayoutVars>
      </dgm:prSet>
      <dgm:spPr/>
    </dgm:pt>
    <dgm:pt modelId="{37C56857-9106-491C-AE09-FC1B5D53CA88}" type="pres">
      <dgm:prSet presAssocID="{4574092D-1ADD-4BA9-B9BA-E87891A4837F}" presName="parTxOnly" presStyleLbl="node1" presStyleIdx="0" presStyleCnt="5">
        <dgm:presLayoutVars>
          <dgm:chMax val="0"/>
          <dgm:chPref val="0"/>
          <dgm:bulletEnabled val="1"/>
        </dgm:presLayoutVars>
      </dgm:prSet>
      <dgm:spPr/>
      <dgm:t>
        <a:bodyPr/>
        <a:lstStyle/>
        <a:p>
          <a:endParaRPr lang="zh-CN" altLang="en-US"/>
        </a:p>
      </dgm:t>
    </dgm:pt>
    <dgm:pt modelId="{748AFE95-3EC1-4AC9-96B8-390586C1EED1}" type="pres">
      <dgm:prSet presAssocID="{82434E92-84D4-41C0-A1AE-5AEFF934641E}" presName="parTxOnlySpace" presStyleCnt="0"/>
      <dgm:spPr/>
    </dgm:pt>
    <dgm:pt modelId="{D039CEB8-297E-427C-8845-38CF71AAD4B0}" type="pres">
      <dgm:prSet presAssocID="{C3AE828A-5402-459B-BDAB-DA21CC41E582}" presName="parTxOnly" presStyleLbl="node1" presStyleIdx="1" presStyleCnt="5">
        <dgm:presLayoutVars>
          <dgm:chMax val="0"/>
          <dgm:chPref val="0"/>
          <dgm:bulletEnabled val="1"/>
        </dgm:presLayoutVars>
      </dgm:prSet>
      <dgm:spPr/>
      <dgm:t>
        <a:bodyPr/>
        <a:lstStyle/>
        <a:p>
          <a:endParaRPr lang="zh-CN" altLang="en-US"/>
        </a:p>
      </dgm:t>
    </dgm:pt>
    <dgm:pt modelId="{B52CEEA6-6737-4557-960F-3AF82E9C1ED0}" type="pres">
      <dgm:prSet presAssocID="{68AA26E0-162D-41B9-9786-F16E5F1182EB}" presName="parTxOnlySpace" presStyleCnt="0"/>
      <dgm:spPr/>
    </dgm:pt>
    <dgm:pt modelId="{63E95D9D-976F-47DE-9DBC-1C7616958C87}" type="pres">
      <dgm:prSet presAssocID="{2D4E31C5-D02B-485F-9BBF-7DBD9AB4814D}" presName="parTxOnly" presStyleLbl="node1" presStyleIdx="2" presStyleCnt="5">
        <dgm:presLayoutVars>
          <dgm:chMax val="0"/>
          <dgm:chPref val="0"/>
          <dgm:bulletEnabled val="1"/>
        </dgm:presLayoutVars>
      </dgm:prSet>
      <dgm:spPr/>
      <dgm:t>
        <a:bodyPr/>
        <a:lstStyle/>
        <a:p>
          <a:endParaRPr lang="zh-CN" altLang="en-US"/>
        </a:p>
      </dgm:t>
    </dgm:pt>
    <dgm:pt modelId="{E6675E5D-BE88-4B2D-99C6-C7C383E3AD89}" type="pres">
      <dgm:prSet presAssocID="{C4A90B92-D872-4C00-804B-67D8C29BF4B2}" presName="parTxOnlySpace" presStyleCnt="0"/>
      <dgm:spPr/>
    </dgm:pt>
    <dgm:pt modelId="{0C0EB823-03A8-4112-87BB-2685F6BD0CAC}" type="pres">
      <dgm:prSet presAssocID="{32CB9833-E9F5-4F1D-94ED-3C8BFD72D921}" presName="parTxOnly" presStyleLbl="node1" presStyleIdx="3" presStyleCnt="5">
        <dgm:presLayoutVars>
          <dgm:chMax val="0"/>
          <dgm:chPref val="0"/>
          <dgm:bulletEnabled val="1"/>
        </dgm:presLayoutVars>
      </dgm:prSet>
      <dgm:spPr/>
      <dgm:t>
        <a:bodyPr/>
        <a:lstStyle/>
        <a:p>
          <a:endParaRPr lang="zh-CN" altLang="en-US"/>
        </a:p>
      </dgm:t>
    </dgm:pt>
    <dgm:pt modelId="{5F6B8FFD-427C-4F46-A9FF-FC2BAECB39B4}" type="pres">
      <dgm:prSet presAssocID="{286FA587-E77F-4A6F-BED3-DADD0D719F46}" presName="parTxOnlySpace" presStyleCnt="0"/>
      <dgm:spPr/>
    </dgm:pt>
    <dgm:pt modelId="{D03D7DB0-7D51-4696-90BE-882B0543A6E7}" type="pres">
      <dgm:prSet presAssocID="{1D3D282B-3066-4E41-9056-5A3162853988}" presName="parTxOnly" presStyleLbl="node1" presStyleIdx="4" presStyleCnt="5">
        <dgm:presLayoutVars>
          <dgm:chMax val="0"/>
          <dgm:chPref val="0"/>
          <dgm:bulletEnabled val="1"/>
        </dgm:presLayoutVars>
      </dgm:prSet>
      <dgm:spPr/>
      <dgm:t>
        <a:bodyPr/>
        <a:lstStyle/>
        <a:p>
          <a:endParaRPr lang="zh-CN" altLang="en-US"/>
        </a:p>
      </dgm:t>
    </dgm:pt>
  </dgm:ptLst>
  <dgm:cxnLst>
    <dgm:cxn modelId="{8E2BA83D-B795-4008-ACAD-E223761A0ED9}" type="presOf" srcId="{32CB9833-E9F5-4F1D-94ED-3C8BFD72D921}" destId="{0C0EB823-03A8-4112-87BB-2685F6BD0CAC}" srcOrd="0" destOrd="0" presId="urn:microsoft.com/office/officeart/2005/8/layout/chevron1"/>
    <dgm:cxn modelId="{FD507563-61C9-443F-AF55-FC8DDA389EC5}" srcId="{5B607D29-1D53-47B8-9EBF-ED0D91E0DB53}" destId="{2D4E31C5-D02B-485F-9BBF-7DBD9AB4814D}" srcOrd="2" destOrd="0" parTransId="{F40A69A7-A51A-45DF-9799-A930048BF728}" sibTransId="{C4A90B92-D872-4C00-804B-67D8C29BF4B2}"/>
    <dgm:cxn modelId="{A318F6A3-C6F0-4C36-A004-BD5E256639C9}" type="presOf" srcId="{2D4E31C5-D02B-485F-9BBF-7DBD9AB4814D}" destId="{63E95D9D-976F-47DE-9DBC-1C7616958C87}" srcOrd="0" destOrd="0" presId="urn:microsoft.com/office/officeart/2005/8/layout/chevron1"/>
    <dgm:cxn modelId="{5B35FF88-8EF6-4C5A-A35F-5ABBF551CA2A}" type="presOf" srcId="{4574092D-1ADD-4BA9-B9BA-E87891A4837F}" destId="{37C56857-9106-491C-AE09-FC1B5D53CA88}" srcOrd="0" destOrd="0" presId="urn:microsoft.com/office/officeart/2005/8/layout/chevron1"/>
    <dgm:cxn modelId="{4A2947C5-5CA5-48F0-A2C3-96315BD6A5F7}" srcId="{5B607D29-1D53-47B8-9EBF-ED0D91E0DB53}" destId="{32CB9833-E9F5-4F1D-94ED-3C8BFD72D921}" srcOrd="3" destOrd="0" parTransId="{8492DCFD-953D-4707-9CC7-69FECC2D21F9}" sibTransId="{286FA587-E77F-4A6F-BED3-DADD0D719F46}"/>
    <dgm:cxn modelId="{AFCD5A57-B20D-483B-B7B5-2349C45195E3}" type="presOf" srcId="{1D3D282B-3066-4E41-9056-5A3162853988}" destId="{D03D7DB0-7D51-4696-90BE-882B0543A6E7}" srcOrd="0" destOrd="0" presId="urn:microsoft.com/office/officeart/2005/8/layout/chevron1"/>
    <dgm:cxn modelId="{E08E3C71-BDC5-4583-963A-F872AB4B8641}" srcId="{5B607D29-1D53-47B8-9EBF-ED0D91E0DB53}" destId="{C3AE828A-5402-459B-BDAB-DA21CC41E582}" srcOrd="1" destOrd="0" parTransId="{6A9B382F-88BE-46BD-8E99-ED6AE09AED44}" sibTransId="{68AA26E0-162D-41B9-9786-F16E5F1182EB}"/>
    <dgm:cxn modelId="{6E20478F-F900-403A-BE2D-0992AB156CAC}" srcId="{5B607D29-1D53-47B8-9EBF-ED0D91E0DB53}" destId="{4574092D-1ADD-4BA9-B9BA-E87891A4837F}" srcOrd="0" destOrd="0" parTransId="{D4FDE5B3-50A4-40F7-9EEC-D113760364C8}" sibTransId="{82434E92-84D4-41C0-A1AE-5AEFF934641E}"/>
    <dgm:cxn modelId="{C6425995-ED0D-420B-BF93-CF6C1196770C}" srcId="{5B607D29-1D53-47B8-9EBF-ED0D91E0DB53}" destId="{1D3D282B-3066-4E41-9056-5A3162853988}" srcOrd="4" destOrd="0" parTransId="{63491258-E62C-46A1-87EB-9FC9E8146C29}" sibTransId="{5A08E1FB-B326-43BB-9442-690B0744E041}"/>
    <dgm:cxn modelId="{156AFC13-7863-4FC0-B08E-556DF0F24C6F}" type="presOf" srcId="{5B607D29-1D53-47B8-9EBF-ED0D91E0DB53}" destId="{503A6355-406A-471C-9EB2-4FAA8C6AE275}" srcOrd="0" destOrd="0" presId="urn:microsoft.com/office/officeart/2005/8/layout/chevron1"/>
    <dgm:cxn modelId="{290CDCC0-82DF-4025-866F-1A7C6E9FFFE3}" type="presOf" srcId="{C3AE828A-5402-459B-BDAB-DA21CC41E582}" destId="{D039CEB8-297E-427C-8845-38CF71AAD4B0}" srcOrd="0" destOrd="0" presId="urn:microsoft.com/office/officeart/2005/8/layout/chevron1"/>
    <dgm:cxn modelId="{D0D935D4-F8F3-4B47-B7B9-83FD788019D9}" type="presParOf" srcId="{503A6355-406A-471C-9EB2-4FAA8C6AE275}" destId="{37C56857-9106-491C-AE09-FC1B5D53CA88}" srcOrd="0" destOrd="0" presId="urn:microsoft.com/office/officeart/2005/8/layout/chevron1"/>
    <dgm:cxn modelId="{3D887811-6F1E-4C90-889F-F0239D42D8FF}" type="presParOf" srcId="{503A6355-406A-471C-9EB2-4FAA8C6AE275}" destId="{748AFE95-3EC1-4AC9-96B8-390586C1EED1}" srcOrd="1" destOrd="0" presId="urn:microsoft.com/office/officeart/2005/8/layout/chevron1"/>
    <dgm:cxn modelId="{67884A32-9FDA-4657-9E6A-CFB5ECD7285C}" type="presParOf" srcId="{503A6355-406A-471C-9EB2-4FAA8C6AE275}" destId="{D039CEB8-297E-427C-8845-38CF71AAD4B0}" srcOrd="2" destOrd="0" presId="urn:microsoft.com/office/officeart/2005/8/layout/chevron1"/>
    <dgm:cxn modelId="{B510D2E9-FE1E-4E33-9DF3-E2B0C49B3BA4}" type="presParOf" srcId="{503A6355-406A-471C-9EB2-4FAA8C6AE275}" destId="{B52CEEA6-6737-4557-960F-3AF82E9C1ED0}" srcOrd="3" destOrd="0" presId="urn:microsoft.com/office/officeart/2005/8/layout/chevron1"/>
    <dgm:cxn modelId="{93CADA94-2F5C-4916-BA59-67938C933EB6}" type="presParOf" srcId="{503A6355-406A-471C-9EB2-4FAA8C6AE275}" destId="{63E95D9D-976F-47DE-9DBC-1C7616958C87}" srcOrd="4" destOrd="0" presId="urn:microsoft.com/office/officeart/2005/8/layout/chevron1"/>
    <dgm:cxn modelId="{D9A2E117-A109-40C5-9FC5-F8F71427D7B3}" type="presParOf" srcId="{503A6355-406A-471C-9EB2-4FAA8C6AE275}" destId="{E6675E5D-BE88-4B2D-99C6-C7C383E3AD89}" srcOrd="5" destOrd="0" presId="urn:microsoft.com/office/officeart/2005/8/layout/chevron1"/>
    <dgm:cxn modelId="{A03E158A-08F4-40F8-8A86-19D9ED5E0FF9}" type="presParOf" srcId="{503A6355-406A-471C-9EB2-4FAA8C6AE275}" destId="{0C0EB823-03A8-4112-87BB-2685F6BD0CAC}" srcOrd="6" destOrd="0" presId="urn:microsoft.com/office/officeart/2005/8/layout/chevron1"/>
    <dgm:cxn modelId="{85AD1D4A-9141-456E-AF2C-1227822F554F}" type="presParOf" srcId="{503A6355-406A-471C-9EB2-4FAA8C6AE275}" destId="{5F6B8FFD-427C-4F46-A9FF-FC2BAECB39B4}" srcOrd="7" destOrd="0" presId="urn:microsoft.com/office/officeart/2005/8/layout/chevron1"/>
    <dgm:cxn modelId="{91F85D35-FFCF-4DC7-BC7B-5D8571C05F33}" type="presParOf" srcId="{503A6355-406A-471C-9EB2-4FAA8C6AE275}" destId="{D03D7DB0-7D51-4696-90BE-882B0543A6E7}"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607D29-1D53-47B8-9EBF-ED0D91E0DB53}" type="doc">
      <dgm:prSet loTypeId="urn:microsoft.com/office/officeart/2005/8/layout/chevron1" loCatId="process" qsTypeId="urn:microsoft.com/office/officeart/2005/8/quickstyle/simple1" qsCatId="simple" csTypeId="urn:microsoft.com/office/officeart/2005/8/colors/accent1_2" csCatId="accent1" phldr="1"/>
      <dgm:spPr/>
    </dgm:pt>
    <dgm:pt modelId="{4574092D-1ADD-4BA9-B9BA-E87891A4837F}">
      <dgm:prSet phldrT="[文本]"/>
      <dgm:spPr/>
      <dgm:t>
        <a:bodyPr/>
        <a:lstStyle/>
        <a:p>
          <a:r>
            <a:rPr lang="zh-CN" altLang="en-US" dirty="0"/>
            <a:t>数据导入</a:t>
          </a:r>
        </a:p>
      </dgm:t>
    </dgm:pt>
    <dgm:pt modelId="{D4FDE5B3-50A4-40F7-9EEC-D113760364C8}" type="parTrans" cxnId="{6E20478F-F900-403A-BE2D-0992AB156CAC}">
      <dgm:prSet/>
      <dgm:spPr/>
      <dgm:t>
        <a:bodyPr/>
        <a:lstStyle/>
        <a:p>
          <a:endParaRPr lang="zh-CN" altLang="en-US"/>
        </a:p>
      </dgm:t>
    </dgm:pt>
    <dgm:pt modelId="{82434E92-84D4-41C0-A1AE-5AEFF934641E}" type="sibTrans" cxnId="{6E20478F-F900-403A-BE2D-0992AB156CAC}">
      <dgm:prSet/>
      <dgm:spPr/>
      <dgm:t>
        <a:bodyPr/>
        <a:lstStyle/>
        <a:p>
          <a:endParaRPr lang="zh-CN" altLang="en-US"/>
        </a:p>
      </dgm:t>
    </dgm:pt>
    <dgm:pt modelId="{C3AE828A-5402-459B-BDAB-DA21CC41E582}">
      <dgm:prSet phldrT="[文本]"/>
      <dgm:spPr/>
      <dgm:t>
        <a:bodyPr/>
        <a:lstStyle/>
        <a:p>
          <a:r>
            <a:rPr lang="zh-CN" altLang="en-US" dirty="0"/>
            <a:t>数据清理</a:t>
          </a:r>
        </a:p>
      </dgm:t>
    </dgm:pt>
    <dgm:pt modelId="{6A9B382F-88BE-46BD-8E99-ED6AE09AED44}" type="parTrans" cxnId="{E08E3C71-BDC5-4583-963A-F872AB4B8641}">
      <dgm:prSet/>
      <dgm:spPr/>
      <dgm:t>
        <a:bodyPr/>
        <a:lstStyle/>
        <a:p>
          <a:endParaRPr lang="zh-CN" altLang="en-US"/>
        </a:p>
      </dgm:t>
    </dgm:pt>
    <dgm:pt modelId="{68AA26E0-162D-41B9-9786-F16E5F1182EB}" type="sibTrans" cxnId="{E08E3C71-BDC5-4583-963A-F872AB4B8641}">
      <dgm:prSet/>
      <dgm:spPr/>
      <dgm:t>
        <a:bodyPr/>
        <a:lstStyle/>
        <a:p>
          <a:endParaRPr lang="zh-CN" altLang="en-US"/>
        </a:p>
      </dgm:t>
    </dgm:pt>
    <dgm:pt modelId="{2D4E31C5-D02B-485F-9BBF-7DBD9AB4814D}">
      <dgm:prSet phldrT="[文本]"/>
      <dgm:spPr/>
      <dgm:t>
        <a:bodyPr/>
        <a:lstStyle/>
        <a:p>
          <a:r>
            <a:rPr lang="zh-CN" altLang="en-US" dirty="0"/>
            <a:t>描述性统计分析</a:t>
          </a:r>
        </a:p>
      </dgm:t>
    </dgm:pt>
    <dgm:pt modelId="{F40A69A7-A51A-45DF-9799-A930048BF728}" type="parTrans" cxnId="{FD507563-61C9-443F-AF55-FC8DDA389EC5}">
      <dgm:prSet/>
      <dgm:spPr/>
      <dgm:t>
        <a:bodyPr/>
        <a:lstStyle/>
        <a:p>
          <a:endParaRPr lang="zh-CN" altLang="en-US"/>
        </a:p>
      </dgm:t>
    </dgm:pt>
    <dgm:pt modelId="{C4A90B92-D872-4C00-804B-67D8C29BF4B2}" type="sibTrans" cxnId="{FD507563-61C9-443F-AF55-FC8DDA389EC5}">
      <dgm:prSet/>
      <dgm:spPr/>
      <dgm:t>
        <a:bodyPr/>
        <a:lstStyle/>
        <a:p>
          <a:endParaRPr lang="zh-CN" altLang="en-US"/>
        </a:p>
      </dgm:t>
    </dgm:pt>
    <dgm:pt modelId="{32CB9833-E9F5-4F1D-94ED-3C8BFD72D921}">
      <dgm:prSet phldrT="[文本]"/>
      <dgm:spPr/>
      <dgm:t>
        <a:bodyPr/>
        <a:lstStyle/>
        <a:p>
          <a:r>
            <a:rPr lang="zh-CN" altLang="en-US" dirty="0"/>
            <a:t>探索性数据分析</a:t>
          </a:r>
        </a:p>
      </dgm:t>
    </dgm:pt>
    <dgm:pt modelId="{8492DCFD-953D-4707-9CC7-69FECC2D21F9}" type="parTrans" cxnId="{4A2947C5-5CA5-48F0-A2C3-96315BD6A5F7}">
      <dgm:prSet/>
      <dgm:spPr/>
      <dgm:t>
        <a:bodyPr/>
        <a:lstStyle/>
        <a:p>
          <a:endParaRPr lang="zh-CN" altLang="en-US"/>
        </a:p>
      </dgm:t>
    </dgm:pt>
    <dgm:pt modelId="{286FA587-E77F-4A6F-BED3-DADD0D719F46}" type="sibTrans" cxnId="{4A2947C5-5CA5-48F0-A2C3-96315BD6A5F7}">
      <dgm:prSet/>
      <dgm:spPr/>
      <dgm:t>
        <a:bodyPr/>
        <a:lstStyle/>
        <a:p>
          <a:endParaRPr lang="zh-CN" altLang="en-US"/>
        </a:p>
      </dgm:t>
    </dgm:pt>
    <dgm:pt modelId="{1D3D282B-3066-4E41-9056-5A3162853988}">
      <dgm:prSet phldrT="[文本]"/>
      <dgm:spPr/>
      <dgm:t>
        <a:bodyPr/>
        <a:lstStyle/>
        <a:p>
          <a:r>
            <a:rPr lang="zh-CN" altLang="en-US" dirty="0"/>
            <a:t>结果报告与可视化</a:t>
          </a:r>
        </a:p>
      </dgm:t>
    </dgm:pt>
    <dgm:pt modelId="{63491258-E62C-46A1-87EB-9FC9E8146C29}" type="parTrans" cxnId="{C6425995-ED0D-420B-BF93-CF6C1196770C}">
      <dgm:prSet/>
      <dgm:spPr/>
      <dgm:t>
        <a:bodyPr/>
        <a:lstStyle/>
        <a:p>
          <a:endParaRPr lang="zh-CN" altLang="en-US"/>
        </a:p>
      </dgm:t>
    </dgm:pt>
    <dgm:pt modelId="{5A08E1FB-B326-43BB-9442-690B0744E041}" type="sibTrans" cxnId="{C6425995-ED0D-420B-BF93-CF6C1196770C}">
      <dgm:prSet/>
      <dgm:spPr/>
      <dgm:t>
        <a:bodyPr/>
        <a:lstStyle/>
        <a:p>
          <a:endParaRPr lang="zh-CN" altLang="en-US"/>
        </a:p>
      </dgm:t>
    </dgm:pt>
    <dgm:pt modelId="{503A6355-406A-471C-9EB2-4FAA8C6AE275}" type="pres">
      <dgm:prSet presAssocID="{5B607D29-1D53-47B8-9EBF-ED0D91E0DB53}" presName="Name0" presStyleCnt="0">
        <dgm:presLayoutVars>
          <dgm:dir/>
          <dgm:animLvl val="lvl"/>
          <dgm:resizeHandles val="exact"/>
        </dgm:presLayoutVars>
      </dgm:prSet>
      <dgm:spPr/>
    </dgm:pt>
    <dgm:pt modelId="{37C56857-9106-491C-AE09-FC1B5D53CA88}" type="pres">
      <dgm:prSet presAssocID="{4574092D-1ADD-4BA9-B9BA-E87891A4837F}" presName="parTxOnly" presStyleLbl="node1" presStyleIdx="0" presStyleCnt="5">
        <dgm:presLayoutVars>
          <dgm:chMax val="0"/>
          <dgm:chPref val="0"/>
          <dgm:bulletEnabled val="1"/>
        </dgm:presLayoutVars>
      </dgm:prSet>
      <dgm:spPr/>
      <dgm:t>
        <a:bodyPr/>
        <a:lstStyle/>
        <a:p>
          <a:endParaRPr lang="zh-CN" altLang="en-US"/>
        </a:p>
      </dgm:t>
    </dgm:pt>
    <dgm:pt modelId="{748AFE95-3EC1-4AC9-96B8-390586C1EED1}" type="pres">
      <dgm:prSet presAssocID="{82434E92-84D4-41C0-A1AE-5AEFF934641E}" presName="parTxOnlySpace" presStyleCnt="0"/>
      <dgm:spPr/>
    </dgm:pt>
    <dgm:pt modelId="{D039CEB8-297E-427C-8845-38CF71AAD4B0}" type="pres">
      <dgm:prSet presAssocID="{C3AE828A-5402-459B-BDAB-DA21CC41E582}" presName="parTxOnly" presStyleLbl="node1" presStyleIdx="1" presStyleCnt="5">
        <dgm:presLayoutVars>
          <dgm:chMax val="0"/>
          <dgm:chPref val="0"/>
          <dgm:bulletEnabled val="1"/>
        </dgm:presLayoutVars>
      </dgm:prSet>
      <dgm:spPr/>
      <dgm:t>
        <a:bodyPr/>
        <a:lstStyle/>
        <a:p>
          <a:endParaRPr lang="zh-CN" altLang="en-US"/>
        </a:p>
      </dgm:t>
    </dgm:pt>
    <dgm:pt modelId="{B52CEEA6-6737-4557-960F-3AF82E9C1ED0}" type="pres">
      <dgm:prSet presAssocID="{68AA26E0-162D-41B9-9786-F16E5F1182EB}" presName="parTxOnlySpace" presStyleCnt="0"/>
      <dgm:spPr/>
    </dgm:pt>
    <dgm:pt modelId="{63E95D9D-976F-47DE-9DBC-1C7616958C87}" type="pres">
      <dgm:prSet presAssocID="{2D4E31C5-D02B-485F-9BBF-7DBD9AB4814D}" presName="parTxOnly" presStyleLbl="node1" presStyleIdx="2" presStyleCnt="5">
        <dgm:presLayoutVars>
          <dgm:chMax val="0"/>
          <dgm:chPref val="0"/>
          <dgm:bulletEnabled val="1"/>
        </dgm:presLayoutVars>
      </dgm:prSet>
      <dgm:spPr/>
      <dgm:t>
        <a:bodyPr/>
        <a:lstStyle/>
        <a:p>
          <a:endParaRPr lang="zh-CN" altLang="en-US"/>
        </a:p>
      </dgm:t>
    </dgm:pt>
    <dgm:pt modelId="{E6675E5D-BE88-4B2D-99C6-C7C383E3AD89}" type="pres">
      <dgm:prSet presAssocID="{C4A90B92-D872-4C00-804B-67D8C29BF4B2}" presName="parTxOnlySpace" presStyleCnt="0"/>
      <dgm:spPr/>
    </dgm:pt>
    <dgm:pt modelId="{0C0EB823-03A8-4112-87BB-2685F6BD0CAC}" type="pres">
      <dgm:prSet presAssocID="{32CB9833-E9F5-4F1D-94ED-3C8BFD72D921}" presName="parTxOnly" presStyleLbl="node1" presStyleIdx="3" presStyleCnt="5">
        <dgm:presLayoutVars>
          <dgm:chMax val="0"/>
          <dgm:chPref val="0"/>
          <dgm:bulletEnabled val="1"/>
        </dgm:presLayoutVars>
      </dgm:prSet>
      <dgm:spPr/>
      <dgm:t>
        <a:bodyPr/>
        <a:lstStyle/>
        <a:p>
          <a:endParaRPr lang="zh-CN" altLang="en-US"/>
        </a:p>
      </dgm:t>
    </dgm:pt>
    <dgm:pt modelId="{5F6B8FFD-427C-4F46-A9FF-FC2BAECB39B4}" type="pres">
      <dgm:prSet presAssocID="{286FA587-E77F-4A6F-BED3-DADD0D719F46}" presName="parTxOnlySpace" presStyleCnt="0"/>
      <dgm:spPr/>
    </dgm:pt>
    <dgm:pt modelId="{D03D7DB0-7D51-4696-90BE-882B0543A6E7}" type="pres">
      <dgm:prSet presAssocID="{1D3D282B-3066-4E41-9056-5A3162853988}" presName="parTxOnly" presStyleLbl="node1" presStyleIdx="4" presStyleCnt="5">
        <dgm:presLayoutVars>
          <dgm:chMax val="0"/>
          <dgm:chPref val="0"/>
          <dgm:bulletEnabled val="1"/>
        </dgm:presLayoutVars>
      </dgm:prSet>
      <dgm:spPr/>
      <dgm:t>
        <a:bodyPr/>
        <a:lstStyle/>
        <a:p>
          <a:endParaRPr lang="zh-CN" altLang="en-US"/>
        </a:p>
      </dgm:t>
    </dgm:pt>
  </dgm:ptLst>
  <dgm:cxnLst>
    <dgm:cxn modelId="{8E2BA83D-B795-4008-ACAD-E223761A0ED9}" type="presOf" srcId="{32CB9833-E9F5-4F1D-94ED-3C8BFD72D921}" destId="{0C0EB823-03A8-4112-87BB-2685F6BD0CAC}" srcOrd="0" destOrd="0" presId="urn:microsoft.com/office/officeart/2005/8/layout/chevron1"/>
    <dgm:cxn modelId="{FD507563-61C9-443F-AF55-FC8DDA389EC5}" srcId="{5B607D29-1D53-47B8-9EBF-ED0D91E0DB53}" destId="{2D4E31C5-D02B-485F-9BBF-7DBD9AB4814D}" srcOrd="2" destOrd="0" parTransId="{F40A69A7-A51A-45DF-9799-A930048BF728}" sibTransId="{C4A90B92-D872-4C00-804B-67D8C29BF4B2}"/>
    <dgm:cxn modelId="{A318F6A3-C6F0-4C36-A004-BD5E256639C9}" type="presOf" srcId="{2D4E31C5-D02B-485F-9BBF-7DBD9AB4814D}" destId="{63E95D9D-976F-47DE-9DBC-1C7616958C87}" srcOrd="0" destOrd="0" presId="urn:microsoft.com/office/officeart/2005/8/layout/chevron1"/>
    <dgm:cxn modelId="{5B35FF88-8EF6-4C5A-A35F-5ABBF551CA2A}" type="presOf" srcId="{4574092D-1ADD-4BA9-B9BA-E87891A4837F}" destId="{37C56857-9106-491C-AE09-FC1B5D53CA88}" srcOrd="0" destOrd="0" presId="urn:microsoft.com/office/officeart/2005/8/layout/chevron1"/>
    <dgm:cxn modelId="{4A2947C5-5CA5-48F0-A2C3-96315BD6A5F7}" srcId="{5B607D29-1D53-47B8-9EBF-ED0D91E0DB53}" destId="{32CB9833-E9F5-4F1D-94ED-3C8BFD72D921}" srcOrd="3" destOrd="0" parTransId="{8492DCFD-953D-4707-9CC7-69FECC2D21F9}" sibTransId="{286FA587-E77F-4A6F-BED3-DADD0D719F46}"/>
    <dgm:cxn modelId="{AFCD5A57-B20D-483B-B7B5-2349C45195E3}" type="presOf" srcId="{1D3D282B-3066-4E41-9056-5A3162853988}" destId="{D03D7DB0-7D51-4696-90BE-882B0543A6E7}" srcOrd="0" destOrd="0" presId="urn:microsoft.com/office/officeart/2005/8/layout/chevron1"/>
    <dgm:cxn modelId="{E08E3C71-BDC5-4583-963A-F872AB4B8641}" srcId="{5B607D29-1D53-47B8-9EBF-ED0D91E0DB53}" destId="{C3AE828A-5402-459B-BDAB-DA21CC41E582}" srcOrd="1" destOrd="0" parTransId="{6A9B382F-88BE-46BD-8E99-ED6AE09AED44}" sibTransId="{68AA26E0-162D-41B9-9786-F16E5F1182EB}"/>
    <dgm:cxn modelId="{6E20478F-F900-403A-BE2D-0992AB156CAC}" srcId="{5B607D29-1D53-47B8-9EBF-ED0D91E0DB53}" destId="{4574092D-1ADD-4BA9-B9BA-E87891A4837F}" srcOrd="0" destOrd="0" parTransId="{D4FDE5B3-50A4-40F7-9EEC-D113760364C8}" sibTransId="{82434E92-84D4-41C0-A1AE-5AEFF934641E}"/>
    <dgm:cxn modelId="{C6425995-ED0D-420B-BF93-CF6C1196770C}" srcId="{5B607D29-1D53-47B8-9EBF-ED0D91E0DB53}" destId="{1D3D282B-3066-4E41-9056-5A3162853988}" srcOrd="4" destOrd="0" parTransId="{63491258-E62C-46A1-87EB-9FC9E8146C29}" sibTransId="{5A08E1FB-B326-43BB-9442-690B0744E041}"/>
    <dgm:cxn modelId="{156AFC13-7863-4FC0-B08E-556DF0F24C6F}" type="presOf" srcId="{5B607D29-1D53-47B8-9EBF-ED0D91E0DB53}" destId="{503A6355-406A-471C-9EB2-4FAA8C6AE275}" srcOrd="0" destOrd="0" presId="urn:microsoft.com/office/officeart/2005/8/layout/chevron1"/>
    <dgm:cxn modelId="{290CDCC0-82DF-4025-866F-1A7C6E9FFFE3}" type="presOf" srcId="{C3AE828A-5402-459B-BDAB-DA21CC41E582}" destId="{D039CEB8-297E-427C-8845-38CF71AAD4B0}" srcOrd="0" destOrd="0" presId="urn:microsoft.com/office/officeart/2005/8/layout/chevron1"/>
    <dgm:cxn modelId="{D0D935D4-F8F3-4B47-B7B9-83FD788019D9}" type="presParOf" srcId="{503A6355-406A-471C-9EB2-4FAA8C6AE275}" destId="{37C56857-9106-491C-AE09-FC1B5D53CA88}" srcOrd="0" destOrd="0" presId="urn:microsoft.com/office/officeart/2005/8/layout/chevron1"/>
    <dgm:cxn modelId="{3D887811-6F1E-4C90-889F-F0239D42D8FF}" type="presParOf" srcId="{503A6355-406A-471C-9EB2-4FAA8C6AE275}" destId="{748AFE95-3EC1-4AC9-96B8-390586C1EED1}" srcOrd="1" destOrd="0" presId="urn:microsoft.com/office/officeart/2005/8/layout/chevron1"/>
    <dgm:cxn modelId="{67884A32-9FDA-4657-9E6A-CFB5ECD7285C}" type="presParOf" srcId="{503A6355-406A-471C-9EB2-4FAA8C6AE275}" destId="{D039CEB8-297E-427C-8845-38CF71AAD4B0}" srcOrd="2" destOrd="0" presId="urn:microsoft.com/office/officeart/2005/8/layout/chevron1"/>
    <dgm:cxn modelId="{B510D2E9-FE1E-4E33-9DF3-E2B0C49B3BA4}" type="presParOf" srcId="{503A6355-406A-471C-9EB2-4FAA8C6AE275}" destId="{B52CEEA6-6737-4557-960F-3AF82E9C1ED0}" srcOrd="3" destOrd="0" presId="urn:microsoft.com/office/officeart/2005/8/layout/chevron1"/>
    <dgm:cxn modelId="{93CADA94-2F5C-4916-BA59-67938C933EB6}" type="presParOf" srcId="{503A6355-406A-471C-9EB2-4FAA8C6AE275}" destId="{63E95D9D-976F-47DE-9DBC-1C7616958C87}" srcOrd="4" destOrd="0" presId="urn:microsoft.com/office/officeart/2005/8/layout/chevron1"/>
    <dgm:cxn modelId="{D9A2E117-A109-40C5-9FC5-F8F71427D7B3}" type="presParOf" srcId="{503A6355-406A-471C-9EB2-4FAA8C6AE275}" destId="{E6675E5D-BE88-4B2D-99C6-C7C383E3AD89}" srcOrd="5" destOrd="0" presId="urn:microsoft.com/office/officeart/2005/8/layout/chevron1"/>
    <dgm:cxn modelId="{A03E158A-08F4-40F8-8A86-19D9ED5E0FF9}" type="presParOf" srcId="{503A6355-406A-471C-9EB2-4FAA8C6AE275}" destId="{0C0EB823-03A8-4112-87BB-2685F6BD0CAC}" srcOrd="6" destOrd="0" presId="urn:microsoft.com/office/officeart/2005/8/layout/chevron1"/>
    <dgm:cxn modelId="{85AD1D4A-9141-456E-AF2C-1227822F554F}" type="presParOf" srcId="{503A6355-406A-471C-9EB2-4FAA8C6AE275}" destId="{5F6B8FFD-427C-4F46-A9FF-FC2BAECB39B4}" srcOrd="7" destOrd="0" presId="urn:microsoft.com/office/officeart/2005/8/layout/chevron1"/>
    <dgm:cxn modelId="{91F85D35-FFCF-4DC7-BC7B-5D8571C05F33}" type="presParOf" srcId="{503A6355-406A-471C-9EB2-4FAA8C6AE275}" destId="{D03D7DB0-7D51-4696-90BE-882B0543A6E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56857-9106-491C-AE09-FC1B5D53CA88}">
      <dsp:nvSpPr>
        <dsp:cNvPr id="0" name=""/>
        <dsp:cNvSpPr/>
      </dsp:nvSpPr>
      <dsp:spPr>
        <a:xfrm>
          <a:off x="2421"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zh-CN" altLang="en-US" sz="2300" kern="1200" dirty="0"/>
            <a:t>数据导入</a:t>
          </a:r>
        </a:p>
      </dsp:txBody>
      <dsp:txXfrm>
        <a:off x="433528" y="579166"/>
        <a:ext cx="1293323" cy="862214"/>
      </dsp:txXfrm>
    </dsp:sp>
    <dsp:sp modelId="{D039CEB8-297E-427C-8845-38CF71AAD4B0}">
      <dsp:nvSpPr>
        <dsp:cNvPr id="0" name=""/>
        <dsp:cNvSpPr/>
      </dsp:nvSpPr>
      <dsp:spPr>
        <a:xfrm>
          <a:off x="1942405"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zh-CN" altLang="en-US" sz="2300" kern="1200" dirty="0"/>
            <a:t>数据清理</a:t>
          </a:r>
        </a:p>
      </dsp:txBody>
      <dsp:txXfrm>
        <a:off x="2373512" y="579166"/>
        <a:ext cx="1293323" cy="862214"/>
      </dsp:txXfrm>
    </dsp:sp>
    <dsp:sp modelId="{63E95D9D-976F-47DE-9DBC-1C7616958C87}">
      <dsp:nvSpPr>
        <dsp:cNvPr id="0" name=""/>
        <dsp:cNvSpPr/>
      </dsp:nvSpPr>
      <dsp:spPr>
        <a:xfrm>
          <a:off x="3882389"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zh-CN" altLang="en-US" sz="2300" kern="1200" dirty="0"/>
            <a:t>描述性统计分析</a:t>
          </a:r>
        </a:p>
      </dsp:txBody>
      <dsp:txXfrm>
        <a:off x="4313496" y="579166"/>
        <a:ext cx="1293323" cy="862214"/>
      </dsp:txXfrm>
    </dsp:sp>
    <dsp:sp modelId="{0C0EB823-03A8-4112-87BB-2685F6BD0CAC}">
      <dsp:nvSpPr>
        <dsp:cNvPr id="0" name=""/>
        <dsp:cNvSpPr/>
      </dsp:nvSpPr>
      <dsp:spPr>
        <a:xfrm>
          <a:off x="5822372"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zh-CN" altLang="en-US" sz="2300" kern="1200" dirty="0"/>
            <a:t>探索性数据分析</a:t>
          </a:r>
        </a:p>
      </dsp:txBody>
      <dsp:txXfrm>
        <a:off x="6253479" y="579166"/>
        <a:ext cx="1293323" cy="862214"/>
      </dsp:txXfrm>
    </dsp:sp>
    <dsp:sp modelId="{D03D7DB0-7D51-4696-90BE-882B0543A6E7}">
      <dsp:nvSpPr>
        <dsp:cNvPr id="0" name=""/>
        <dsp:cNvSpPr/>
      </dsp:nvSpPr>
      <dsp:spPr>
        <a:xfrm>
          <a:off x="7762356"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zh-CN" altLang="en-US" sz="2300" kern="1200" dirty="0"/>
            <a:t>结果报告与可视化</a:t>
          </a:r>
        </a:p>
      </dsp:txBody>
      <dsp:txXfrm>
        <a:off x="8193463" y="579166"/>
        <a:ext cx="1293323" cy="8622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56857-9106-491C-AE09-FC1B5D53CA88}">
      <dsp:nvSpPr>
        <dsp:cNvPr id="0" name=""/>
        <dsp:cNvSpPr/>
      </dsp:nvSpPr>
      <dsp:spPr>
        <a:xfrm>
          <a:off x="2421"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zh-CN" altLang="en-US" sz="2300" kern="1200" dirty="0"/>
            <a:t>数据导入</a:t>
          </a:r>
        </a:p>
      </dsp:txBody>
      <dsp:txXfrm>
        <a:off x="433528" y="579166"/>
        <a:ext cx="1293323" cy="862214"/>
      </dsp:txXfrm>
    </dsp:sp>
    <dsp:sp modelId="{D039CEB8-297E-427C-8845-38CF71AAD4B0}">
      <dsp:nvSpPr>
        <dsp:cNvPr id="0" name=""/>
        <dsp:cNvSpPr/>
      </dsp:nvSpPr>
      <dsp:spPr>
        <a:xfrm>
          <a:off x="1942405"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zh-CN" altLang="en-US" sz="2300" kern="1200" dirty="0"/>
            <a:t>数据清理</a:t>
          </a:r>
        </a:p>
      </dsp:txBody>
      <dsp:txXfrm>
        <a:off x="2373512" y="579166"/>
        <a:ext cx="1293323" cy="862214"/>
      </dsp:txXfrm>
    </dsp:sp>
    <dsp:sp modelId="{63E95D9D-976F-47DE-9DBC-1C7616958C87}">
      <dsp:nvSpPr>
        <dsp:cNvPr id="0" name=""/>
        <dsp:cNvSpPr/>
      </dsp:nvSpPr>
      <dsp:spPr>
        <a:xfrm>
          <a:off x="3882389"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zh-CN" altLang="en-US" sz="2300" kern="1200" dirty="0"/>
            <a:t>描述性统计分析</a:t>
          </a:r>
        </a:p>
      </dsp:txBody>
      <dsp:txXfrm>
        <a:off x="4313496" y="579166"/>
        <a:ext cx="1293323" cy="862214"/>
      </dsp:txXfrm>
    </dsp:sp>
    <dsp:sp modelId="{0C0EB823-03A8-4112-87BB-2685F6BD0CAC}">
      <dsp:nvSpPr>
        <dsp:cNvPr id="0" name=""/>
        <dsp:cNvSpPr/>
      </dsp:nvSpPr>
      <dsp:spPr>
        <a:xfrm>
          <a:off x="5822372"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zh-CN" altLang="en-US" sz="2300" kern="1200" dirty="0"/>
            <a:t>探索性数据分析</a:t>
          </a:r>
        </a:p>
      </dsp:txBody>
      <dsp:txXfrm>
        <a:off x="6253479" y="579166"/>
        <a:ext cx="1293323" cy="862214"/>
      </dsp:txXfrm>
    </dsp:sp>
    <dsp:sp modelId="{D03D7DB0-7D51-4696-90BE-882B0543A6E7}">
      <dsp:nvSpPr>
        <dsp:cNvPr id="0" name=""/>
        <dsp:cNvSpPr/>
      </dsp:nvSpPr>
      <dsp:spPr>
        <a:xfrm>
          <a:off x="7762356"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zh-CN" altLang="en-US" sz="2300" kern="1200" dirty="0"/>
            <a:t>结果报告与可视化</a:t>
          </a:r>
        </a:p>
      </dsp:txBody>
      <dsp:txXfrm>
        <a:off x="8193463" y="579166"/>
        <a:ext cx="1293323" cy="86221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楷体" panose="02010609060101010101" pitchFamily="49" charset="-122"/>
                <a:ea typeface="楷体" panose="02010609060101010101" pitchFamily="49"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楷体" panose="02010609060101010101" pitchFamily="49" charset="-122"/>
                <a:ea typeface="楷体" panose="02010609060101010101" pitchFamily="49" charset="-122"/>
              </a:defRPr>
            </a:lvl1pPr>
          </a:lstStyle>
          <a:p>
            <a:fld id="{5D8E9340-049E-4041-B600-EC711038BDF7}" type="datetimeFigureOut">
              <a:rPr lang="zh-CN" altLang="en-US" smtClean="0"/>
              <a:pPr/>
              <a:t>2023/3/3</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楷体" panose="02010609060101010101" pitchFamily="49" charset="-122"/>
                <a:ea typeface="楷体" panose="02010609060101010101" pitchFamily="49" charset="-122"/>
              </a:defRPr>
            </a:lvl1pPr>
          </a:lstStyle>
          <a:p>
            <a:fld id="{20D9C29D-DAE2-4C5B-9169-CB80CB8BD9FA}" type="slidenum">
              <a:rPr lang="zh-CN" altLang="en-US" smtClean="0"/>
              <a:pPr/>
              <a:t>‹#›</a:t>
            </a:fld>
            <a:endParaRPr lang="zh-CN" altLang="en-US" dirty="0"/>
          </a:p>
        </p:txBody>
      </p:sp>
    </p:spTree>
    <p:extLst>
      <p:ext uri="{BB962C8B-B14F-4D97-AF65-F5344CB8AC3E}">
        <p14:creationId xmlns:p14="http://schemas.microsoft.com/office/powerpoint/2010/main" val="3720613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1pPr>
    <a:lvl2pPr marL="4572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2pPr>
    <a:lvl3pPr marL="9144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3pPr>
    <a:lvl4pPr marL="13716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4pPr>
    <a:lvl5pPr marL="18288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DE041-FE82-4F99-A1DD-7F4BB8A56ACA}"/>
              </a:ext>
            </a:extLst>
          </p:cNvPr>
          <p:cNvSpPr>
            <a:spLocks noGrp="1"/>
          </p:cNvSpPr>
          <p:nvPr>
            <p:ph type="ctrTitle" hasCustomPrompt="1"/>
          </p:nvPr>
        </p:nvSpPr>
        <p:spPr>
          <a:xfrm>
            <a:off x="1524000" y="1600200"/>
            <a:ext cx="9144000" cy="1077686"/>
          </a:xfrm>
          <a:prstGeom prst="rect">
            <a:avLst/>
          </a:prstGeom>
        </p:spPr>
        <p:txBody>
          <a:bodyPr anchor="b"/>
          <a:lstStyle>
            <a:lvl1pPr algn="ctr">
              <a:defRPr sz="6000"/>
            </a:lvl1pPr>
          </a:lstStyle>
          <a:p>
            <a:r>
              <a:rPr lang="zh-CN" altLang="en-US" dirty="0"/>
              <a:t>单击此处添加标题</a:t>
            </a:r>
          </a:p>
        </p:txBody>
      </p:sp>
      <p:sp>
        <p:nvSpPr>
          <p:cNvPr id="3" name="副标题 2">
            <a:extLst>
              <a:ext uri="{FF2B5EF4-FFF2-40B4-BE49-F238E27FC236}">
                <a16:creationId xmlns:a16="http://schemas.microsoft.com/office/drawing/2014/main" id="{ABAA9776-A606-4E37-9954-AC239B9C7826}"/>
              </a:ext>
            </a:extLst>
          </p:cNvPr>
          <p:cNvSpPr>
            <a:spLocks noGrp="1"/>
          </p:cNvSpPr>
          <p:nvPr>
            <p:ph type="subTitle" idx="1" hasCustomPrompt="1"/>
          </p:nvPr>
        </p:nvSpPr>
        <p:spPr>
          <a:xfrm>
            <a:off x="1524000" y="4478393"/>
            <a:ext cx="9144000" cy="1003041"/>
          </a:xfrm>
          <a:prstGeom prst="rect">
            <a:avLst/>
          </a:prstGeom>
        </p:spPr>
        <p:txBody>
          <a:bodyPr/>
          <a:lstStyle>
            <a:lvl1pPr marL="0" indent="0" algn="ctr">
              <a:buNone/>
              <a:defRPr sz="2400">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
        <p:nvSpPr>
          <p:cNvPr id="4" name="日期占位符 3">
            <a:extLst>
              <a:ext uri="{FF2B5EF4-FFF2-40B4-BE49-F238E27FC236}">
                <a16:creationId xmlns:a16="http://schemas.microsoft.com/office/drawing/2014/main" id="{3F8A8C55-611B-42B6-9000-A0528978400E}"/>
              </a:ext>
            </a:extLst>
          </p:cNvPr>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pPr/>
              <a:t>2023/3/3</a:t>
            </a:fld>
            <a:endParaRPr lang="zh-CN" altLang="en-US" dirty="0"/>
          </a:p>
        </p:txBody>
      </p:sp>
      <p:sp>
        <p:nvSpPr>
          <p:cNvPr id="5" name="页脚占位符 4">
            <a:extLst>
              <a:ext uri="{FF2B5EF4-FFF2-40B4-BE49-F238E27FC236}">
                <a16:creationId xmlns:a16="http://schemas.microsoft.com/office/drawing/2014/main" id="{8ED584BF-BA31-4B39-8A46-9E18E9C0F572}"/>
              </a:ext>
            </a:extLst>
          </p:cNvPr>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a:extLst>
              <a:ext uri="{FF2B5EF4-FFF2-40B4-BE49-F238E27FC236}">
                <a16:creationId xmlns:a16="http://schemas.microsoft.com/office/drawing/2014/main" id="{B01E371B-F962-48C3-AC2C-B8BC649E44CF}"/>
              </a:ext>
            </a:extLst>
          </p:cNvPr>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pPr/>
              <a:t>‹#›</a:t>
            </a:fld>
            <a:endParaRPr lang="zh-CN" altLang="en-US" dirty="0"/>
          </a:p>
        </p:txBody>
      </p:sp>
      <p:pic>
        <p:nvPicPr>
          <p:cNvPr id="7" name="图片 6">
            <a:extLst>
              <a:ext uri="{FF2B5EF4-FFF2-40B4-BE49-F238E27FC236}">
                <a16:creationId xmlns:a16="http://schemas.microsoft.com/office/drawing/2014/main" id="{A75E0762-CC0E-46C2-9AD3-D970D606A90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p:blipFill>
        <p:spPr>
          <a:xfrm>
            <a:off x="10998381" y="136525"/>
            <a:ext cx="939534" cy="985838"/>
          </a:xfrm>
          <a:prstGeom prst="roundRect">
            <a:avLst>
              <a:gd name="adj" fmla="val 32088"/>
            </a:avLst>
          </a:prstGeom>
        </p:spPr>
      </p:pic>
    </p:spTree>
    <p:extLst>
      <p:ext uri="{BB962C8B-B14F-4D97-AF65-F5344CB8AC3E}">
        <p14:creationId xmlns:p14="http://schemas.microsoft.com/office/powerpoint/2010/main" val="2822860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0C27F-EF81-46CA-9C3D-707A53859B1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C1703A-8758-43B5-B034-0235250FF27D}"/>
              </a:ext>
            </a:extLst>
          </p:cNvPr>
          <p:cNvSpPr>
            <a:spLocks noGrp="1"/>
          </p:cNvSpPr>
          <p:nvPr>
            <p:ph type="body" orient="vert" idx="1"/>
          </p:nvPr>
        </p:nvSpPr>
        <p:spPr>
          <a:xfrm>
            <a:off x="838200" y="1825625"/>
            <a:ext cx="10515600" cy="43513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1AD1608D-98D4-4070-892F-DE5579AAB29D}"/>
              </a:ext>
            </a:extLst>
          </p:cNvPr>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pPr/>
              <a:t>2023/3/3</a:t>
            </a:fld>
            <a:endParaRPr lang="zh-CN" altLang="en-US" dirty="0"/>
          </a:p>
        </p:txBody>
      </p:sp>
      <p:sp>
        <p:nvSpPr>
          <p:cNvPr id="5" name="页脚占位符 4">
            <a:extLst>
              <a:ext uri="{FF2B5EF4-FFF2-40B4-BE49-F238E27FC236}">
                <a16:creationId xmlns:a16="http://schemas.microsoft.com/office/drawing/2014/main" id="{D275443D-4013-4BFA-9EA1-6CD0D201B914}"/>
              </a:ext>
            </a:extLst>
          </p:cNvPr>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a:extLst>
              <a:ext uri="{FF2B5EF4-FFF2-40B4-BE49-F238E27FC236}">
                <a16:creationId xmlns:a16="http://schemas.microsoft.com/office/drawing/2014/main" id="{C155D237-FA19-4833-AC03-84212BFE1504}"/>
              </a:ext>
            </a:extLst>
          </p:cNvPr>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pPr/>
              <a:t>‹#›</a:t>
            </a:fld>
            <a:endParaRPr lang="zh-CN" altLang="en-US" dirty="0"/>
          </a:p>
        </p:txBody>
      </p:sp>
    </p:spTree>
    <p:extLst>
      <p:ext uri="{BB962C8B-B14F-4D97-AF65-F5344CB8AC3E}">
        <p14:creationId xmlns:p14="http://schemas.microsoft.com/office/powerpoint/2010/main" val="1577747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5AF4443-1FFF-41AA-935B-F66A54D3342E}"/>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3EC2DB3-83F7-415F-A1B1-D6DC2558F283}"/>
              </a:ext>
            </a:extLst>
          </p:cNvPr>
          <p:cNvSpPr>
            <a:spLocks noGrp="1"/>
          </p:cNvSpPr>
          <p:nvPr>
            <p:ph type="body" orient="vert" idx="1"/>
          </p:nvPr>
        </p:nvSpPr>
        <p:spPr>
          <a:xfrm>
            <a:off x="838200" y="365125"/>
            <a:ext cx="7734300" cy="58118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583EA2FF-FF1F-40B7-A5BB-6B1CF155283C}"/>
              </a:ext>
            </a:extLst>
          </p:cNvPr>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pPr/>
              <a:t>2023/3/3</a:t>
            </a:fld>
            <a:endParaRPr lang="zh-CN" altLang="en-US" dirty="0"/>
          </a:p>
        </p:txBody>
      </p:sp>
      <p:sp>
        <p:nvSpPr>
          <p:cNvPr id="5" name="页脚占位符 4">
            <a:extLst>
              <a:ext uri="{FF2B5EF4-FFF2-40B4-BE49-F238E27FC236}">
                <a16:creationId xmlns:a16="http://schemas.microsoft.com/office/drawing/2014/main" id="{544D5CE8-8CDE-4728-A52E-E294D21A758B}"/>
              </a:ext>
            </a:extLst>
          </p:cNvPr>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a:extLst>
              <a:ext uri="{FF2B5EF4-FFF2-40B4-BE49-F238E27FC236}">
                <a16:creationId xmlns:a16="http://schemas.microsoft.com/office/drawing/2014/main" id="{92378F49-4597-4AB0-9C42-2143A2EBD357}"/>
              </a:ext>
            </a:extLst>
          </p:cNvPr>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pPr/>
              <a:t>‹#›</a:t>
            </a:fld>
            <a:endParaRPr lang="zh-CN" altLang="en-US" dirty="0"/>
          </a:p>
        </p:txBody>
      </p:sp>
    </p:spTree>
    <p:extLst>
      <p:ext uri="{BB962C8B-B14F-4D97-AF65-F5344CB8AC3E}">
        <p14:creationId xmlns:p14="http://schemas.microsoft.com/office/powerpoint/2010/main" val="1996731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致谢">
    <p:bg>
      <p:bgPr>
        <a:solidFill>
          <a:schemeClr val="bg1">
            <a:alpha val="75000"/>
          </a:schemeClr>
        </a:solid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09DA035-D2E2-4FB2-A609-E97A12CDFA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p:blipFill>
        <p:spPr>
          <a:xfrm>
            <a:off x="298580" y="5426152"/>
            <a:ext cx="1051853" cy="1103693"/>
          </a:xfrm>
          <a:prstGeom prst="roundRect">
            <a:avLst>
              <a:gd name="adj" fmla="val 32088"/>
            </a:avLst>
          </a:prstGeom>
        </p:spPr>
      </p:pic>
      <p:pic>
        <p:nvPicPr>
          <p:cNvPr id="29" name="图片 28">
            <a:extLst>
              <a:ext uri="{FF2B5EF4-FFF2-40B4-BE49-F238E27FC236}">
                <a16:creationId xmlns:a16="http://schemas.microsoft.com/office/drawing/2014/main" id="{FA732C17-174C-4D83-8321-5557E7BE5EEA}"/>
              </a:ext>
            </a:extLst>
          </p:cNvPr>
          <p:cNvPicPr>
            <a:picLocks noChangeAspect="1"/>
          </p:cNvPicPr>
          <p:nvPr userDrawn="1"/>
        </p:nvPicPr>
        <p:blipFill>
          <a:blip r:embed="rId3"/>
          <a:stretch>
            <a:fillRect/>
          </a:stretch>
        </p:blipFill>
        <p:spPr>
          <a:xfrm>
            <a:off x="-68424" y="0"/>
            <a:ext cx="12260424" cy="3824352"/>
          </a:xfrm>
          <a:prstGeom prst="rect">
            <a:avLst/>
          </a:prstGeom>
        </p:spPr>
      </p:pic>
      <p:pic>
        <p:nvPicPr>
          <p:cNvPr id="35" name="图片 34">
            <a:extLst>
              <a:ext uri="{FF2B5EF4-FFF2-40B4-BE49-F238E27FC236}">
                <a16:creationId xmlns:a16="http://schemas.microsoft.com/office/drawing/2014/main" id="{7952854C-2138-4FD8-B9D3-BA935027357B}"/>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510" t="17970" r="7812" b="23598"/>
          <a:stretch/>
        </p:blipFill>
        <p:spPr>
          <a:xfrm>
            <a:off x="8882378" y="5654832"/>
            <a:ext cx="3011042" cy="485192"/>
          </a:xfrm>
          <a:prstGeom prst="rect">
            <a:avLst/>
          </a:prstGeom>
        </p:spPr>
      </p:pic>
    </p:spTree>
    <p:extLst>
      <p:ext uri="{BB962C8B-B14F-4D97-AF65-F5344CB8AC3E}">
        <p14:creationId xmlns:p14="http://schemas.microsoft.com/office/powerpoint/2010/main" val="326400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C20AD5-69AE-4E4F-A49A-457A6D91D973}"/>
              </a:ext>
            </a:extLst>
          </p:cNvPr>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1C012A7D-AE94-48EC-B324-F283CA25B9C0}"/>
              </a:ext>
            </a:extLst>
          </p:cNvPr>
          <p:cNvSpPr>
            <a:spLocks noGrp="1"/>
          </p:cNvSpPr>
          <p:nvPr>
            <p:ph idx="1"/>
          </p:nvPr>
        </p:nvSpPr>
        <p:spPr>
          <a:xfrm>
            <a:off x="838200" y="1825625"/>
            <a:ext cx="10515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D676520E-E0C2-4459-813B-4D8B0893EE51}"/>
              </a:ext>
            </a:extLst>
          </p:cNvPr>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pPr/>
              <a:t>2023/3/3</a:t>
            </a:fld>
            <a:endParaRPr lang="zh-CN" altLang="en-US" dirty="0"/>
          </a:p>
        </p:txBody>
      </p:sp>
      <p:sp>
        <p:nvSpPr>
          <p:cNvPr id="5" name="页脚占位符 4">
            <a:extLst>
              <a:ext uri="{FF2B5EF4-FFF2-40B4-BE49-F238E27FC236}">
                <a16:creationId xmlns:a16="http://schemas.microsoft.com/office/drawing/2014/main" id="{9DBC39FD-9AC1-4346-B273-174D7AAF1886}"/>
              </a:ext>
            </a:extLst>
          </p:cNvPr>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a:extLst>
              <a:ext uri="{FF2B5EF4-FFF2-40B4-BE49-F238E27FC236}">
                <a16:creationId xmlns:a16="http://schemas.microsoft.com/office/drawing/2014/main" id="{8428C8F8-798E-4500-8600-A3BE39AFC5B6}"/>
              </a:ext>
            </a:extLst>
          </p:cNvPr>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pPr/>
              <a:t>‹#›</a:t>
            </a:fld>
            <a:endParaRPr lang="zh-CN" altLang="en-US" dirty="0"/>
          </a:p>
        </p:txBody>
      </p:sp>
    </p:spTree>
    <p:extLst>
      <p:ext uri="{BB962C8B-B14F-4D97-AF65-F5344CB8AC3E}">
        <p14:creationId xmlns:p14="http://schemas.microsoft.com/office/powerpoint/2010/main" val="3487388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69172-1AD6-4D3F-8F7A-476B1596B98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429DF43-4A3B-4768-AD5E-565DB65D37B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latin typeface="楷体" panose="02010609060101010101" pitchFamily="49" charset="-122"/>
                <a:ea typeface="楷体" panose="020106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a:extLst>
              <a:ext uri="{FF2B5EF4-FFF2-40B4-BE49-F238E27FC236}">
                <a16:creationId xmlns:a16="http://schemas.microsoft.com/office/drawing/2014/main" id="{927D26C4-3B68-433C-AF63-662A09B3C084}"/>
              </a:ext>
            </a:extLst>
          </p:cNvPr>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pPr/>
              <a:t>2023/3/3</a:t>
            </a:fld>
            <a:endParaRPr lang="zh-CN" altLang="en-US" dirty="0"/>
          </a:p>
        </p:txBody>
      </p:sp>
      <p:sp>
        <p:nvSpPr>
          <p:cNvPr id="5" name="页脚占位符 4">
            <a:extLst>
              <a:ext uri="{FF2B5EF4-FFF2-40B4-BE49-F238E27FC236}">
                <a16:creationId xmlns:a16="http://schemas.microsoft.com/office/drawing/2014/main" id="{014DEBCE-9254-42FF-9114-75B30E0DF5E0}"/>
              </a:ext>
            </a:extLst>
          </p:cNvPr>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a:extLst>
              <a:ext uri="{FF2B5EF4-FFF2-40B4-BE49-F238E27FC236}">
                <a16:creationId xmlns:a16="http://schemas.microsoft.com/office/drawing/2014/main" id="{75712149-527A-46C7-9FF3-E142DEF0F014}"/>
              </a:ext>
            </a:extLst>
          </p:cNvPr>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pPr/>
              <a:t>‹#›</a:t>
            </a:fld>
            <a:endParaRPr lang="zh-CN" altLang="en-US" dirty="0"/>
          </a:p>
        </p:txBody>
      </p:sp>
    </p:spTree>
    <p:extLst>
      <p:ext uri="{BB962C8B-B14F-4D97-AF65-F5344CB8AC3E}">
        <p14:creationId xmlns:p14="http://schemas.microsoft.com/office/powerpoint/2010/main" val="2805276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570515-6BE4-4EFB-BABC-5B0E60003742}"/>
              </a:ext>
            </a:extLst>
          </p:cNvPr>
          <p:cNvSpPr>
            <a:spLocks noGrp="1"/>
          </p:cNvSpPr>
          <p:nvPr>
            <p:ph type="title"/>
          </p:nvPr>
        </p:nvSpPr>
        <p:spPr>
          <a:xfrm>
            <a:off x="838200"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3643472D-E706-4592-8B48-3607E29E0C03}"/>
              </a:ext>
            </a:extLst>
          </p:cNvPr>
          <p:cNvSpPr>
            <a:spLocks noGrp="1"/>
          </p:cNvSpPr>
          <p:nvPr>
            <p:ph sz="half" idx="1"/>
          </p:nvPr>
        </p:nvSpPr>
        <p:spPr>
          <a:xfrm>
            <a:off x="838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a:extLst>
              <a:ext uri="{FF2B5EF4-FFF2-40B4-BE49-F238E27FC236}">
                <a16:creationId xmlns:a16="http://schemas.microsoft.com/office/drawing/2014/main" id="{820415FE-4473-4836-8525-4EC456301F7B}"/>
              </a:ext>
            </a:extLst>
          </p:cNvPr>
          <p:cNvSpPr>
            <a:spLocks noGrp="1"/>
          </p:cNvSpPr>
          <p:nvPr>
            <p:ph sz="half" idx="2"/>
          </p:nvPr>
        </p:nvSpPr>
        <p:spPr>
          <a:xfrm>
            <a:off x="6172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a:extLst>
              <a:ext uri="{FF2B5EF4-FFF2-40B4-BE49-F238E27FC236}">
                <a16:creationId xmlns:a16="http://schemas.microsoft.com/office/drawing/2014/main" id="{0393BE02-46E4-4BED-8ECD-FDEB520193DA}"/>
              </a:ext>
            </a:extLst>
          </p:cNvPr>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pPr/>
              <a:t>2023/3/3</a:t>
            </a:fld>
            <a:endParaRPr lang="zh-CN" altLang="en-US" dirty="0"/>
          </a:p>
        </p:txBody>
      </p:sp>
      <p:sp>
        <p:nvSpPr>
          <p:cNvPr id="6" name="页脚占位符 5">
            <a:extLst>
              <a:ext uri="{FF2B5EF4-FFF2-40B4-BE49-F238E27FC236}">
                <a16:creationId xmlns:a16="http://schemas.microsoft.com/office/drawing/2014/main" id="{452015A1-14A1-4EF0-8087-533DC565F868}"/>
              </a:ext>
            </a:extLst>
          </p:cNvPr>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a:extLst>
              <a:ext uri="{FF2B5EF4-FFF2-40B4-BE49-F238E27FC236}">
                <a16:creationId xmlns:a16="http://schemas.microsoft.com/office/drawing/2014/main" id="{9D37C879-09B1-4189-B66B-C30445AF608F}"/>
              </a:ext>
            </a:extLst>
          </p:cNvPr>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pPr/>
              <a:t>‹#›</a:t>
            </a:fld>
            <a:endParaRPr lang="zh-CN" altLang="en-US" dirty="0"/>
          </a:p>
        </p:txBody>
      </p:sp>
    </p:spTree>
    <p:extLst>
      <p:ext uri="{BB962C8B-B14F-4D97-AF65-F5344CB8AC3E}">
        <p14:creationId xmlns:p14="http://schemas.microsoft.com/office/powerpoint/2010/main" val="15810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5847EF-26D8-4F94-BFC2-3CEB54156970}"/>
              </a:ext>
            </a:extLst>
          </p:cNvPr>
          <p:cNvSpPr>
            <a:spLocks noGrp="1"/>
          </p:cNvSpPr>
          <p:nvPr>
            <p:ph type="title"/>
          </p:nvPr>
        </p:nvSpPr>
        <p:spPr>
          <a:xfrm>
            <a:off x="839788"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74C05390-FCBC-48EA-BB3F-54CC3E0E06D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a:extLst>
              <a:ext uri="{FF2B5EF4-FFF2-40B4-BE49-F238E27FC236}">
                <a16:creationId xmlns:a16="http://schemas.microsoft.com/office/drawing/2014/main" id="{4BD768C3-347B-437A-A9E4-8E7AA84F6653}"/>
              </a:ext>
            </a:extLst>
          </p:cNvPr>
          <p:cNvSpPr>
            <a:spLocks noGrp="1"/>
          </p:cNvSpPr>
          <p:nvPr>
            <p:ph sz="half" idx="2"/>
          </p:nvPr>
        </p:nvSpPr>
        <p:spPr>
          <a:xfrm>
            <a:off x="839788" y="2505075"/>
            <a:ext cx="5157787"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a:extLst>
              <a:ext uri="{FF2B5EF4-FFF2-40B4-BE49-F238E27FC236}">
                <a16:creationId xmlns:a16="http://schemas.microsoft.com/office/drawing/2014/main" id="{785DC91F-DFB3-481B-834E-6FC97D2A91A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内容占位符 5">
            <a:extLst>
              <a:ext uri="{FF2B5EF4-FFF2-40B4-BE49-F238E27FC236}">
                <a16:creationId xmlns:a16="http://schemas.microsoft.com/office/drawing/2014/main" id="{C85C3752-611E-4068-BE30-CECA125788C7}"/>
              </a:ext>
            </a:extLst>
          </p:cNvPr>
          <p:cNvSpPr>
            <a:spLocks noGrp="1"/>
          </p:cNvSpPr>
          <p:nvPr>
            <p:ph sz="quarter" idx="4"/>
          </p:nvPr>
        </p:nvSpPr>
        <p:spPr>
          <a:xfrm>
            <a:off x="6172200" y="2505075"/>
            <a:ext cx="5183188"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a:extLst>
              <a:ext uri="{FF2B5EF4-FFF2-40B4-BE49-F238E27FC236}">
                <a16:creationId xmlns:a16="http://schemas.microsoft.com/office/drawing/2014/main" id="{6907D1ED-1AC8-4547-8B3A-21E3CFA5E9FE}"/>
              </a:ext>
            </a:extLst>
          </p:cNvPr>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pPr/>
              <a:t>2023/3/3</a:t>
            </a:fld>
            <a:endParaRPr lang="zh-CN" altLang="en-US" dirty="0"/>
          </a:p>
        </p:txBody>
      </p:sp>
      <p:sp>
        <p:nvSpPr>
          <p:cNvPr id="8" name="页脚占位符 7">
            <a:extLst>
              <a:ext uri="{FF2B5EF4-FFF2-40B4-BE49-F238E27FC236}">
                <a16:creationId xmlns:a16="http://schemas.microsoft.com/office/drawing/2014/main" id="{1E1AEF8E-93D8-4720-8F26-530D7B12743F}"/>
              </a:ext>
            </a:extLst>
          </p:cNvPr>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9" name="灯片编号占位符 8">
            <a:extLst>
              <a:ext uri="{FF2B5EF4-FFF2-40B4-BE49-F238E27FC236}">
                <a16:creationId xmlns:a16="http://schemas.microsoft.com/office/drawing/2014/main" id="{1D3FCF0B-CD5B-4288-A668-65F90B85FBD1}"/>
              </a:ext>
            </a:extLst>
          </p:cNvPr>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pPr/>
              <a:t>‹#›</a:t>
            </a:fld>
            <a:endParaRPr lang="zh-CN" altLang="en-US" dirty="0"/>
          </a:p>
        </p:txBody>
      </p:sp>
    </p:spTree>
    <p:extLst>
      <p:ext uri="{BB962C8B-B14F-4D97-AF65-F5344CB8AC3E}">
        <p14:creationId xmlns:p14="http://schemas.microsoft.com/office/powerpoint/2010/main" val="2512601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C6DC0-D3FF-41F1-95C5-87E99D200FE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BC2694A-9523-4B0E-B811-9FC3A1877641}"/>
              </a:ext>
            </a:extLst>
          </p:cNvPr>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pPr/>
              <a:t>2023/3/3</a:t>
            </a:fld>
            <a:endParaRPr lang="zh-CN" altLang="en-US" dirty="0"/>
          </a:p>
        </p:txBody>
      </p:sp>
      <p:sp>
        <p:nvSpPr>
          <p:cNvPr id="4" name="页脚占位符 3">
            <a:extLst>
              <a:ext uri="{FF2B5EF4-FFF2-40B4-BE49-F238E27FC236}">
                <a16:creationId xmlns:a16="http://schemas.microsoft.com/office/drawing/2014/main" id="{C09968CC-DC99-43EE-AE6C-105CD3E5C30E}"/>
              </a:ext>
            </a:extLst>
          </p:cNvPr>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5" name="灯片编号占位符 4">
            <a:extLst>
              <a:ext uri="{FF2B5EF4-FFF2-40B4-BE49-F238E27FC236}">
                <a16:creationId xmlns:a16="http://schemas.microsoft.com/office/drawing/2014/main" id="{22744ADE-4403-4DD1-B559-01A2CB7A1CAB}"/>
              </a:ext>
            </a:extLst>
          </p:cNvPr>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pPr/>
              <a:t>‹#›</a:t>
            </a:fld>
            <a:endParaRPr lang="zh-CN" altLang="en-US" dirty="0"/>
          </a:p>
        </p:txBody>
      </p:sp>
    </p:spTree>
    <p:extLst>
      <p:ext uri="{BB962C8B-B14F-4D97-AF65-F5344CB8AC3E}">
        <p14:creationId xmlns:p14="http://schemas.microsoft.com/office/powerpoint/2010/main" val="2044342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B2043A-E725-4EFD-97E1-EEC900C875D1}"/>
              </a:ext>
            </a:extLst>
          </p:cNvPr>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pPr/>
              <a:t>2023/3/3</a:t>
            </a:fld>
            <a:endParaRPr lang="zh-CN" altLang="en-US" dirty="0"/>
          </a:p>
        </p:txBody>
      </p:sp>
      <p:sp>
        <p:nvSpPr>
          <p:cNvPr id="3" name="页脚占位符 2">
            <a:extLst>
              <a:ext uri="{FF2B5EF4-FFF2-40B4-BE49-F238E27FC236}">
                <a16:creationId xmlns:a16="http://schemas.microsoft.com/office/drawing/2014/main" id="{CB473222-AD77-417D-A677-D58DEA9DC048}"/>
              </a:ext>
            </a:extLst>
          </p:cNvPr>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4" name="灯片编号占位符 3">
            <a:extLst>
              <a:ext uri="{FF2B5EF4-FFF2-40B4-BE49-F238E27FC236}">
                <a16:creationId xmlns:a16="http://schemas.microsoft.com/office/drawing/2014/main" id="{7D7C02C5-E884-43DE-9126-4B732D4657A0}"/>
              </a:ext>
            </a:extLst>
          </p:cNvPr>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pPr/>
              <a:t>‹#›</a:t>
            </a:fld>
            <a:endParaRPr lang="zh-CN" altLang="en-US" dirty="0"/>
          </a:p>
        </p:txBody>
      </p:sp>
    </p:spTree>
    <p:extLst>
      <p:ext uri="{BB962C8B-B14F-4D97-AF65-F5344CB8AC3E}">
        <p14:creationId xmlns:p14="http://schemas.microsoft.com/office/powerpoint/2010/main" val="3079007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0EA13E-1F7A-4BB1-A986-15F48D9CD72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655CF1A-75ED-4383-973D-B428B8F7732F}"/>
              </a:ext>
            </a:extLst>
          </p:cNvPr>
          <p:cNvSpPr>
            <a:spLocks noGrp="1"/>
          </p:cNvSpPr>
          <p:nvPr>
            <p:ph idx="1"/>
          </p:nvPr>
        </p:nvSpPr>
        <p:spPr>
          <a:xfrm>
            <a:off x="5183188" y="987425"/>
            <a:ext cx="6172200" cy="4873625"/>
          </a:xfrm>
          <a:prstGeom prst="rect">
            <a:avLst/>
          </a:prstGeom>
        </p:spPr>
        <p:txBody>
          <a:bodyPr/>
          <a:lstStyle>
            <a:lvl1pPr>
              <a:defRPr sz="3200">
                <a:latin typeface="楷体" panose="02010609060101010101" pitchFamily="49" charset="-122"/>
                <a:ea typeface="楷体" panose="02010609060101010101" pitchFamily="49" charset="-122"/>
              </a:defRPr>
            </a:lvl1pPr>
            <a:lvl2pPr>
              <a:defRPr sz="2800">
                <a:latin typeface="楷体" panose="02010609060101010101" pitchFamily="49" charset="-122"/>
                <a:ea typeface="楷体" panose="02010609060101010101" pitchFamily="49" charset="-122"/>
              </a:defRPr>
            </a:lvl2pPr>
            <a:lvl3pPr>
              <a:defRPr sz="2400">
                <a:latin typeface="楷体" panose="02010609060101010101" pitchFamily="49" charset="-122"/>
                <a:ea typeface="楷体" panose="02010609060101010101" pitchFamily="49" charset="-122"/>
              </a:defRPr>
            </a:lvl3pPr>
            <a:lvl4pPr>
              <a:defRPr sz="2000">
                <a:latin typeface="楷体" panose="02010609060101010101" pitchFamily="49" charset="-122"/>
                <a:ea typeface="楷体" panose="02010609060101010101" pitchFamily="49" charset="-122"/>
              </a:defRPr>
            </a:lvl4pPr>
            <a:lvl5pPr>
              <a:defRPr sz="2000">
                <a:latin typeface="楷体" panose="02010609060101010101" pitchFamily="49" charset="-122"/>
                <a:ea typeface="楷体" panose="02010609060101010101" pitchFamily="49"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a:extLst>
              <a:ext uri="{FF2B5EF4-FFF2-40B4-BE49-F238E27FC236}">
                <a16:creationId xmlns:a16="http://schemas.microsoft.com/office/drawing/2014/main" id="{7E2FCF1D-80B6-4C03-8983-246C1D727FD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a:extLst>
              <a:ext uri="{FF2B5EF4-FFF2-40B4-BE49-F238E27FC236}">
                <a16:creationId xmlns:a16="http://schemas.microsoft.com/office/drawing/2014/main" id="{58266A41-10EE-4036-9E12-22BC17196258}"/>
              </a:ext>
            </a:extLst>
          </p:cNvPr>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pPr/>
              <a:t>2023/3/3</a:t>
            </a:fld>
            <a:endParaRPr lang="zh-CN" altLang="en-US" dirty="0"/>
          </a:p>
        </p:txBody>
      </p:sp>
      <p:sp>
        <p:nvSpPr>
          <p:cNvPr id="6" name="页脚占位符 5">
            <a:extLst>
              <a:ext uri="{FF2B5EF4-FFF2-40B4-BE49-F238E27FC236}">
                <a16:creationId xmlns:a16="http://schemas.microsoft.com/office/drawing/2014/main" id="{CB5503E6-8C15-4AC9-872F-4B56FA854D5D}"/>
              </a:ext>
            </a:extLst>
          </p:cNvPr>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a:extLst>
              <a:ext uri="{FF2B5EF4-FFF2-40B4-BE49-F238E27FC236}">
                <a16:creationId xmlns:a16="http://schemas.microsoft.com/office/drawing/2014/main" id="{8F2FF2E9-1591-43FF-8CEE-7E0FDF5D2A21}"/>
              </a:ext>
            </a:extLst>
          </p:cNvPr>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pPr/>
              <a:t>‹#›</a:t>
            </a:fld>
            <a:endParaRPr lang="zh-CN" altLang="en-US" dirty="0"/>
          </a:p>
        </p:txBody>
      </p:sp>
    </p:spTree>
    <p:extLst>
      <p:ext uri="{BB962C8B-B14F-4D97-AF65-F5344CB8AC3E}">
        <p14:creationId xmlns:p14="http://schemas.microsoft.com/office/powerpoint/2010/main" val="3301167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5D4215-15E9-46EA-AA99-567A339E371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29BB1B2-9FF1-4936-BE0A-52C74F7E5EC0}"/>
              </a:ext>
            </a:extLst>
          </p:cNvPr>
          <p:cNvSpPr>
            <a:spLocks noGrp="1"/>
          </p:cNvSpPr>
          <p:nvPr>
            <p:ph type="pic" idx="1"/>
          </p:nvPr>
        </p:nvSpPr>
        <p:spPr>
          <a:xfrm>
            <a:off x="5183188" y="987425"/>
            <a:ext cx="6172200" cy="4873625"/>
          </a:xfrm>
          <a:prstGeom prst="rect">
            <a:avLst/>
          </a:prstGeom>
        </p:spPr>
        <p:txBody>
          <a:bodyPr/>
          <a:lstStyle>
            <a:lvl1pPr marL="0" indent="0">
              <a:buNone/>
              <a:defRPr sz="3200">
                <a:latin typeface="楷体" panose="02010609060101010101" pitchFamily="49" charset="-122"/>
                <a:ea typeface="楷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dirty="0"/>
              <a:t>单击图标添加图片</a:t>
            </a:r>
          </a:p>
        </p:txBody>
      </p:sp>
      <p:sp>
        <p:nvSpPr>
          <p:cNvPr id="4" name="文本占位符 3">
            <a:extLst>
              <a:ext uri="{FF2B5EF4-FFF2-40B4-BE49-F238E27FC236}">
                <a16:creationId xmlns:a16="http://schemas.microsoft.com/office/drawing/2014/main" id="{60708486-CA0B-42A7-BB53-3CB79D88DDE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a:extLst>
              <a:ext uri="{FF2B5EF4-FFF2-40B4-BE49-F238E27FC236}">
                <a16:creationId xmlns:a16="http://schemas.microsoft.com/office/drawing/2014/main" id="{DF2F1894-48C8-493B-8D54-5294455B049A}"/>
              </a:ext>
            </a:extLst>
          </p:cNvPr>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pPr/>
              <a:t>2023/3/3</a:t>
            </a:fld>
            <a:endParaRPr lang="zh-CN" altLang="en-US" dirty="0"/>
          </a:p>
        </p:txBody>
      </p:sp>
      <p:sp>
        <p:nvSpPr>
          <p:cNvPr id="6" name="页脚占位符 5">
            <a:extLst>
              <a:ext uri="{FF2B5EF4-FFF2-40B4-BE49-F238E27FC236}">
                <a16:creationId xmlns:a16="http://schemas.microsoft.com/office/drawing/2014/main" id="{E0973C55-C491-495E-9502-C3A146D1553C}"/>
              </a:ext>
            </a:extLst>
          </p:cNvPr>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a:extLst>
              <a:ext uri="{FF2B5EF4-FFF2-40B4-BE49-F238E27FC236}">
                <a16:creationId xmlns:a16="http://schemas.microsoft.com/office/drawing/2014/main" id="{CF80E2B2-E508-4659-9CA5-07DA0B99A1F8}"/>
              </a:ext>
            </a:extLst>
          </p:cNvPr>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pPr/>
              <a:t>‹#›</a:t>
            </a:fld>
            <a:endParaRPr lang="zh-CN" altLang="en-US" dirty="0"/>
          </a:p>
        </p:txBody>
      </p:sp>
    </p:spTree>
    <p:extLst>
      <p:ext uri="{BB962C8B-B14F-4D97-AF65-F5344CB8AC3E}">
        <p14:creationId xmlns:p14="http://schemas.microsoft.com/office/powerpoint/2010/main" val="1444299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E3635B7-CF43-4994-8B3D-8674ACB318E5}"/>
              </a:ext>
            </a:extLst>
          </p:cNvPr>
          <p:cNvPicPr>
            <a:picLocks noChangeAspect="1"/>
          </p:cNvPicPr>
          <p:nvPr userDrawn="1"/>
        </p:nvPicPr>
        <p:blipFill rotWithShape="1">
          <a:blip r:embed="rId14">
            <a:alphaModFix amt="70000"/>
            <a:extLst>
              <a:ext uri="{28A0092B-C50C-407E-A947-70E740481C1C}">
                <a14:useLocalDpi xmlns:a14="http://schemas.microsoft.com/office/drawing/2010/main" val="0"/>
              </a:ext>
            </a:extLst>
          </a:blip>
          <a:srcRect l="26923" t="9570" r="15620" b="5088"/>
          <a:stretch/>
        </p:blipFill>
        <p:spPr>
          <a:xfrm>
            <a:off x="11080866" y="114752"/>
            <a:ext cx="770012" cy="807962"/>
          </a:xfrm>
          <a:prstGeom prst="roundRect">
            <a:avLst>
              <a:gd name="adj" fmla="val 32088"/>
            </a:avLst>
          </a:prstGeom>
        </p:spPr>
      </p:pic>
    </p:spTree>
    <p:extLst>
      <p:ext uri="{BB962C8B-B14F-4D97-AF65-F5344CB8AC3E}">
        <p14:creationId xmlns:p14="http://schemas.microsoft.com/office/powerpoint/2010/main" val="143668140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oi.org/10.1525/collabra.165"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i.org/10.1525/collabra.165"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525/collabra.301"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i.org/10.1525/collabra.301"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i.org/10.1525/collabra.301"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i.org/10.1525/collabra.30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i.org/10.1525/collabra.301"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i.org/10.1525/collabra.301"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doi.org/10.1525/collabra.301"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mirrors.tuna.tsinghua.edu.cn/CRAN/"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xquartz.macosforge.org/" TargetMode="External"/><Relationship Id="rId2" Type="http://schemas.openxmlformats.org/officeDocument/2006/relationships/hyperlink" Target="https://mirrors.tuna.tsinghua.edu.cn/CRAN/bin/macosx/big-sur-arm64/base/R-4.2.2-arm64.pkg" TargetMode="External"/><Relationship Id="rId1" Type="http://schemas.openxmlformats.org/officeDocument/2006/relationships/slideLayout" Target="../slideLayouts/slideLayout2.xml"/><Relationship Id="rId4" Type="http://schemas.openxmlformats.org/officeDocument/2006/relationships/hyperlink" Target="https://mac.r-project.org/tool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xquartz.macosforge.org/" TargetMode="External"/><Relationship Id="rId2" Type="http://schemas.openxmlformats.org/officeDocument/2006/relationships/hyperlink" Target="https://mirrors.tuna.tsinghua.edu.cn/CRAN/bin/macosx/base/R-4.2.2.pkg" TargetMode="External"/><Relationship Id="rId1" Type="http://schemas.openxmlformats.org/officeDocument/2006/relationships/slideLayout" Target="../slideLayouts/slideLayout2.xml"/><Relationship Id="rId4" Type="http://schemas.openxmlformats.org/officeDocument/2006/relationships/hyperlink" Target="https://mirrors.tuna.tsinghua.edu.cn/CRAN/bin/macosx/tool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posit.co/download/rstudio-desktop/"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osit.co/download/rstudio-desktop/"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525/collabra.165"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penguin_rawdata.csv" TargetMode="External"/><Relationship Id="rId2" Type="http://schemas.openxmlformats.org/officeDocument/2006/relationships/hyperlink" Target="https://doi.org/10.1525/collabra.165" TargetMode="External"/><Relationship Id="rId1" Type="http://schemas.openxmlformats.org/officeDocument/2006/relationships/slideLayout" Target="../slideLayouts/slideLayout2.xml"/><Relationship Id="rId4" Type="http://schemas.openxmlformats.org/officeDocument/2006/relationships/hyperlink" Target="penguin_rawdata.sav"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oi.org/10.1525/collabra.165"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hyperlink" Target="https://github.com/cran-task-views/ctv/" TargetMode="Externa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cran-task-views/ctv/" TargetMode="Externa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mirrors.tuna.tsinghua.edu.cn/CRAN/"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oi.org/10.1525/collabra.165"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oi.org/10.1525/collabra.165" TargetMode="Externa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doi.org/10.1525/collabra.165" TargetMode="Externa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E2AE2C4-61BD-A8C8-36A5-010107CF4A59}"/>
              </a:ext>
            </a:extLst>
          </p:cNvPr>
          <p:cNvSpPr txBox="1">
            <a:spLocks/>
          </p:cNvSpPr>
          <p:nvPr/>
        </p:nvSpPr>
        <p:spPr>
          <a:xfrm>
            <a:off x="1175657" y="868362"/>
            <a:ext cx="9742713" cy="2387600"/>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CN" dirty="0">
                <a:latin typeface="Times New Roman" panose="02020603050405020304" pitchFamily="18" charset="0"/>
                <a:cs typeface="Times New Roman" panose="02020603050405020304" pitchFamily="18" charset="0"/>
              </a:rPr>
              <a:t>R for Psychological Research:</a:t>
            </a:r>
            <a:br>
              <a:rPr kumimoji="1" lang="en-US" altLang="zh-CN" dirty="0">
                <a:latin typeface="Times New Roman" panose="02020603050405020304" pitchFamily="18" charset="0"/>
                <a:cs typeface="Times New Roman" panose="02020603050405020304" pitchFamily="18" charset="0"/>
              </a:rPr>
            </a:br>
            <a:r>
              <a:rPr kumimoji="1" lang="en-US" altLang="zh-CN" sz="3600" dirty="0">
                <a:latin typeface="Times New Roman" panose="02020603050405020304" pitchFamily="18" charset="0"/>
                <a:cs typeface="Times New Roman" panose="02020603050405020304" pitchFamily="18" charset="0"/>
              </a:rPr>
              <a:t>From Data Analysis to Publishing</a:t>
            </a:r>
            <a:endParaRPr kumimoji="1" lang="zh-CN" altLang="en-US" sz="3600" dirty="0">
              <a:latin typeface="Times New Roman" panose="02020603050405020304" pitchFamily="18" charset="0"/>
              <a:cs typeface="Times New Roman" panose="02020603050405020304" pitchFamily="18" charset="0"/>
            </a:endParaRPr>
          </a:p>
        </p:txBody>
      </p:sp>
      <p:sp>
        <p:nvSpPr>
          <p:cNvPr id="7" name="副标题 2">
            <a:extLst>
              <a:ext uri="{FF2B5EF4-FFF2-40B4-BE49-F238E27FC236}">
                <a16:creationId xmlns:a16="http://schemas.microsoft.com/office/drawing/2014/main" id="{4E4F1EC3-4294-1AF7-6B36-5894657C009B}"/>
              </a:ext>
            </a:extLst>
          </p:cNvPr>
          <p:cNvSpPr>
            <a:spLocks noGrp="1"/>
          </p:cNvSpPr>
          <p:nvPr>
            <p:ph type="subTitle" idx="1"/>
          </p:nvPr>
        </p:nvSpPr>
        <p:spPr>
          <a:xfrm>
            <a:off x="130629" y="3602038"/>
            <a:ext cx="11756571" cy="1655762"/>
          </a:xfrm>
        </p:spPr>
        <p:txBody>
          <a:bodyPr/>
          <a:lstStyle/>
          <a:p>
            <a:r>
              <a:rPr lang="en"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Instructor: </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胡传鹏（博士）</a:t>
            </a:r>
            <a:r>
              <a:rPr lang="en-US"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Dr. Hu </a:t>
            </a:r>
            <a:r>
              <a:rPr lang="en" altLang="zh-CN" b="1" i="0" dirty="0" err="1">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Chuan</a:t>
            </a:r>
            <a:r>
              <a:rPr lang="en"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-Peng]</a:t>
            </a:r>
          </a:p>
          <a:p>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南京师范大学心理学院</a:t>
            </a:r>
            <a:r>
              <a:rPr lang="en-US"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School of Psychology, Nanjing Normal University]</a:t>
            </a:r>
          </a:p>
          <a:p>
            <a:endParaRPr kumimoji="1" lang="zh-CN" altLang="en-US" dirty="0">
              <a:ea typeface="宋体" panose="02010600030101010101" pitchFamily="2" charset="-122"/>
            </a:endParaRPr>
          </a:p>
        </p:txBody>
      </p:sp>
    </p:spTree>
    <p:extLst>
      <p:ext uri="{BB962C8B-B14F-4D97-AF65-F5344CB8AC3E}">
        <p14:creationId xmlns:p14="http://schemas.microsoft.com/office/powerpoint/2010/main" val="1893924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t>问题二</a:t>
            </a:r>
            <a:endParaRPr lang="en-US" altLang="zh-CN" dirty="0"/>
          </a:p>
          <a:p>
            <a:pPr marL="0" indent="0">
              <a:buNone/>
            </a:pPr>
            <a:endParaRPr lang="zh-CN" altLang="en-US"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 Collabra: Psychology, 4(1):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Title 6">
            <a:extLst>
              <a:ext uri="{FF2B5EF4-FFF2-40B4-BE49-F238E27FC236}">
                <a16:creationId xmlns:a16="http://schemas.microsoft.com/office/drawing/2014/main" id="{E073CC00-040E-BDE9-5A20-AA4F8B72503E}"/>
              </a:ext>
            </a:extLst>
          </p:cNvPr>
          <p:cNvSpPr>
            <a:spLocks noGrp="1"/>
          </p:cNvSpPr>
          <p:nvPr>
            <p:ph type="title"/>
          </p:nvPr>
        </p:nvSpPr>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本课程中拟解决</a:t>
            </a:r>
            <a:r>
              <a:rPr lang="zh-CN" altLang="en-US" sz="3600" dirty="0">
                <a:latin typeface="STKaiti" panose="02010600040101010101" pitchFamily="2" charset="-122"/>
                <a:ea typeface="STKaiti" panose="02010600040101010101" pitchFamily="2" charset="-122"/>
              </a:rPr>
              <a:t>的数据分析问题是？</a:t>
            </a:r>
            <a:endParaRPr lang="en-CN" sz="3600" dirty="0"/>
          </a:p>
        </p:txBody>
      </p:sp>
      <p:sp>
        <p:nvSpPr>
          <p:cNvPr id="9" name="文本框 8"/>
          <p:cNvSpPr txBox="1"/>
          <p:nvPr/>
        </p:nvSpPr>
        <p:spPr>
          <a:xfrm>
            <a:off x="2689365" y="2039711"/>
            <a:ext cx="7376160"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数据：</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p:txBody>
      </p:sp>
      <p:pic>
        <p:nvPicPr>
          <p:cNvPr id="10" name="图片 9"/>
          <p:cNvPicPr>
            <a:picLocks noChangeAspect="1"/>
          </p:cNvPicPr>
          <p:nvPr/>
        </p:nvPicPr>
        <p:blipFill>
          <a:blip r:embed="rId3"/>
          <a:stretch>
            <a:fillRect/>
          </a:stretch>
        </p:blipFill>
        <p:spPr>
          <a:xfrm>
            <a:off x="2689365" y="2693412"/>
            <a:ext cx="8182340" cy="3134528"/>
          </a:xfrm>
          <a:prstGeom prst="rect">
            <a:avLst/>
          </a:prstGeom>
        </p:spPr>
      </p:pic>
    </p:spTree>
    <p:extLst>
      <p:ext uri="{BB962C8B-B14F-4D97-AF65-F5344CB8AC3E}">
        <p14:creationId xmlns:p14="http://schemas.microsoft.com/office/powerpoint/2010/main" val="3580222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t>问题二</a:t>
            </a:r>
            <a:endParaRPr lang="en-US" altLang="zh-CN" dirty="0"/>
          </a:p>
          <a:p>
            <a:pPr marL="0" indent="0">
              <a:buNone/>
            </a:pPr>
            <a:endParaRPr lang="zh-CN" altLang="en-US"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 Collabra: Psychology, 4(1):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Title 6">
            <a:extLst>
              <a:ext uri="{FF2B5EF4-FFF2-40B4-BE49-F238E27FC236}">
                <a16:creationId xmlns:a16="http://schemas.microsoft.com/office/drawing/2014/main" id="{E073CC00-040E-BDE9-5A20-AA4F8B72503E}"/>
              </a:ext>
            </a:extLst>
          </p:cNvPr>
          <p:cNvSpPr>
            <a:spLocks noGrp="1"/>
          </p:cNvSpPr>
          <p:nvPr>
            <p:ph type="title"/>
          </p:nvPr>
        </p:nvSpPr>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本课程中拟解决</a:t>
            </a:r>
            <a:r>
              <a:rPr lang="zh-CN" altLang="en-US" sz="3600" dirty="0">
                <a:latin typeface="STKaiti" panose="02010600040101010101" pitchFamily="2" charset="-122"/>
                <a:ea typeface="STKaiti" panose="02010600040101010101" pitchFamily="2" charset="-122"/>
              </a:rPr>
              <a:t>的数据分析问题是？</a:t>
            </a:r>
            <a:endParaRPr lang="en-CN" sz="3600" dirty="0"/>
          </a:p>
        </p:txBody>
      </p:sp>
      <p:sp>
        <p:nvSpPr>
          <p:cNvPr id="9" name="文本框 8"/>
          <p:cNvSpPr txBox="1"/>
          <p:nvPr/>
        </p:nvSpPr>
        <p:spPr>
          <a:xfrm>
            <a:off x="2689365" y="2039711"/>
            <a:ext cx="7376160"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数据：</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p:txBody>
      </p:sp>
      <p:pic>
        <p:nvPicPr>
          <p:cNvPr id="8" name="图片 7"/>
          <p:cNvPicPr>
            <a:picLocks noChangeAspect="1"/>
          </p:cNvPicPr>
          <p:nvPr/>
        </p:nvPicPr>
        <p:blipFill rotWithShape="1">
          <a:blip r:embed="rId3"/>
          <a:srcRect l="1018" b="19279"/>
          <a:stretch/>
        </p:blipFill>
        <p:spPr>
          <a:xfrm>
            <a:off x="2699450" y="2639875"/>
            <a:ext cx="5930265" cy="3136985"/>
          </a:xfrm>
          <a:prstGeom prst="rect">
            <a:avLst/>
          </a:prstGeom>
        </p:spPr>
      </p:pic>
    </p:spTree>
    <p:extLst>
      <p:ext uri="{BB962C8B-B14F-4D97-AF65-F5344CB8AC3E}">
        <p14:creationId xmlns:p14="http://schemas.microsoft.com/office/powerpoint/2010/main" val="1184825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t>问题二</a:t>
            </a:r>
            <a:endParaRPr lang="en-US" altLang="zh-CN" dirty="0"/>
          </a:p>
          <a:p>
            <a:pPr marL="0" indent="0">
              <a:buNone/>
            </a:pPr>
            <a:endParaRPr lang="zh-CN" altLang="en-US" dirty="0"/>
          </a:p>
        </p:txBody>
      </p:sp>
      <p:sp>
        <p:nvSpPr>
          <p:cNvPr id="7" name="Title 6">
            <a:extLst>
              <a:ext uri="{FF2B5EF4-FFF2-40B4-BE49-F238E27FC236}">
                <a16:creationId xmlns:a16="http://schemas.microsoft.com/office/drawing/2014/main" id="{E073CC00-040E-BDE9-5A20-AA4F8B72503E}"/>
              </a:ext>
            </a:extLst>
          </p:cNvPr>
          <p:cNvSpPr>
            <a:spLocks noGrp="1"/>
          </p:cNvSpPr>
          <p:nvPr>
            <p:ph type="title"/>
          </p:nvPr>
        </p:nvSpPr>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本课程中拟解决</a:t>
            </a:r>
            <a:r>
              <a:rPr lang="zh-CN" altLang="en-US" sz="3600" dirty="0">
                <a:latin typeface="STKaiti" panose="02010600040101010101" pitchFamily="2" charset="-122"/>
                <a:ea typeface="STKaiti" panose="02010600040101010101" pitchFamily="2" charset="-122"/>
              </a:rPr>
              <a:t>的数据分析问题是？</a:t>
            </a:r>
            <a:endParaRPr lang="en-CN" sz="3600" dirty="0"/>
          </a:p>
        </p:txBody>
      </p:sp>
      <p:sp>
        <p:nvSpPr>
          <p:cNvPr id="9" name="文本框 8"/>
          <p:cNvSpPr txBox="1"/>
          <p:nvPr/>
        </p:nvSpPr>
        <p:spPr>
          <a:xfrm>
            <a:off x="2689365" y="2039711"/>
            <a:ext cx="7376160"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数据：</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p:txBody>
      </p:sp>
      <p:pic>
        <p:nvPicPr>
          <p:cNvPr id="10" name="图片 9"/>
          <p:cNvPicPr>
            <a:picLocks noChangeAspect="1"/>
          </p:cNvPicPr>
          <p:nvPr/>
        </p:nvPicPr>
        <p:blipFill rotWithShape="1">
          <a:blip r:embed="rId2"/>
          <a:srcRect b="22712"/>
          <a:stretch/>
        </p:blipFill>
        <p:spPr>
          <a:xfrm>
            <a:off x="2307773" y="1825625"/>
            <a:ext cx="8203473" cy="1295538"/>
          </a:xfrm>
          <a:prstGeom prst="rect">
            <a:avLst/>
          </a:prstGeom>
        </p:spPr>
      </p:pic>
      <p:sp>
        <p:nvSpPr>
          <p:cNvPr id="13" name="文本框 12"/>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Collabra: Psychology, 6(1):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3"/>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46089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本课程中拟解决</a:t>
            </a:r>
            <a:r>
              <a:rPr lang="zh-CN" altLang="en-US" sz="3600" dirty="0">
                <a:latin typeface="STKaiti" panose="02010600040101010101" pitchFamily="2" charset="-122"/>
                <a:ea typeface="STKaiti"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Collabra: Psychology, 6(1):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Picture 2" descr="https://scholardata.cdn.ivysci.com/202302272343/5b8003bf8c360f12a26e4973fda439ad/pdf_figures/692d6e9471570459c8f67a8710e424b2/figures/3-FIGURE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042" y="1217897"/>
            <a:ext cx="7271790" cy="494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684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本课程中拟解决</a:t>
            </a:r>
            <a:r>
              <a:rPr lang="zh-CN" altLang="en-US" sz="3600" dirty="0">
                <a:latin typeface="STKaiti" panose="02010600040101010101" pitchFamily="2" charset="-122"/>
                <a:ea typeface="STKaiti"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Collabra: Psychology, 6(1):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146" name="Picture 2" descr="https://scholardata.cdn.ivysci.com/202302272343/c9ee88617d0a8ab1a7fccacca7fa281c/pdf_figures/692d6e9471570459c8f67a8710e424b2/figures/7-FIGURE3-1.png"/>
          <p:cNvPicPr>
            <a:picLocks noChangeAspect="1" noChangeArrowheads="1"/>
          </p:cNvPicPr>
          <p:nvPr/>
        </p:nvPicPr>
        <p:blipFill rotWithShape="1">
          <a:blip r:embed="rId3">
            <a:extLst>
              <a:ext uri="{28A0092B-C50C-407E-A947-70E740481C1C}">
                <a14:useLocalDpi xmlns:a14="http://schemas.microsoft.com/office/drawing/2010/main" val="0"/>
              </a:ext>
            </a:extLst>
          </a:blip>
          <a:srcRect l="4276" t="3071" r="4626" b="66290"/>
          <a:stretch/>
        </p:blipFill>
        <p:spPr bwMode="auto">
          <a:xfrm>
            <a:off x="2873516" y="1872268"/>
            <a:ext cx="6444968" cy="412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346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本课程中拟解决</a:t>
            </a:r>
            <a:r>
              <a:rPr lang="zh-CN" altLang="en-US" sz="3600" dirty="0">
                <a:latin typeface="STKaiti" panose="02010600040101010101" pitchFamily="2" charset="-122"/>
                <a:ea typeface="STKaiti"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Collabra: Psychology, 6(1):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146" name="Picture 2" descr="https://scholardata.cdn.ivysci.com/202302272343/c9ee88617d0a8ab1a7fccacca7fa281c/pdf_figures/692d6e9471570459c8f67a8710e424b2/figures/7-FIGURE3-1.png"/>
          <p:cNvPicPr>
            <a:picLocks noChangeAspect="1" noChangeArrowheads="1"/>
          </p:cNvPicPr>
          <p:nvPr/>
        </p:nvPicPr>
        <p:blipFill rotWithShape="1">
          <a:blip r:embed="rId3">
            <a:extLst>
              <a:ext uri="{28A0092B-C50C-407E-A947-70E740481C1C}">
                <a14:useLocalDpi xmlns:a14="http://schemas.microsoft.com/office/drawing/2010/main" val="0"/>
              </a:ext>
            </a:extLst>
          </a:blip>
          <a:srcRect l="3834" t="33556" r="4454" b="35647"/>
          <a:stretch/>
        </p:blipFill>
        <p:spPr bwMode="auto">
          <a:xfrm>
            <a:off x="2836426" y="1825625"/>
            <a:ext cx="6444000" cy="4116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602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本课程中拟解决</a:t>
            </a:r>
            <a:r>
              <a:rPr lang="zh-CN" altLang="en-US" sz="3600" dirty="0">
                <a:latin typeface="STKaiti" panose="02010600040101010101" pitchFamily="2" charset="-122"/>
                <a:ea typeface="STKaiti"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Collabra: Psychology, 6(1):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146" name="Picture 2" descr="https://scholardata.cdn.ivysci.com/202302272343/c9ee88617d0a8ab1a7fccacca7fa281c/pdf_figures/692d6e9471570459c8f67a8710e424b2/figures/7-FIGURE3-1.png"/>
          <p:cNvPicPr>
            <a:picLocks noChangeAspect="1" noChangeArrowheads="1"/>
          </p:cNvPicPr>
          <p:nvPr/>
        </p:nvPicPr>
        <p:blipFill rotWithShape="1">
          <a:blip r:embed="rId3">
            <a:extLst>
              <a:ext uri="{28A0092B-C50C-407E-A947-70E740481C1C}">
                <a14:useLocalDpi xmlns:a14="http://schemas.microsoft.com/office/drawing/2010/main" val="0"/>
              </a:ext>
            </a:extLst>
          </a:blip>
          <a:srcRect l="4128" t="65141" r="4773" b="3757"/>
          <a:stretch/>
        </p:blipFill>
        <p:spPr bwMode="auto">
          <a:xfrm>
            <a:off x="2874000" y="1825625"/>
            <a:ext cx="6444000" cy="4184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309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本课程中拟解决</a:t>
            </a:r>
            <a:r>
              <a:rPr lang="zh-CN" altLang="en-US" sz="3600" dirty="0">
                <a:latin typeface="STKaiti" panose="02010600040101010101" pitchFamily="2" charset="-122"/>
                <a:ea typeface="STKaiti"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Collabra: Psychology, 6(1):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42" name="Picture 2" descr="https://scholardata.cdn.ivysci.com/202302272343/5342d853b52668210891832d093e4988/pdf_figures/692d6e9471570459c8f67a8710e424b2/figures/7-FIGURE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487" y="2259517"/>
            <a:ext cx="8963025" cy="248602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189594" y="4897711"/>
            <a:ext cx="581281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Posterior of drift-rate (v) of the confirm study</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2214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r>
              <a:rPr lang="zh-CN" altLang="en-US" dirty="0"/>
              <a:t>解决问题</a:t>
            </a:r>
            <a:r>
              <a:rPr lang="en-US" altLang="zh-CN" dirty="0"/>
              <a:t>2</a:t>
            </a:r>
            <a:r>
              <a:rPr lang="zh-CN" altLang="en-US" dirty="0"/>
              <a:t>的大致流程可能是这样：</a:t>
            </a:r>
            <a:endParaRPr lang="en-US" altLang="zh-CN" dirty="0"/>
          </a:p>
          <a:p>
            <a:pPr marL="0" indent="0">
              <a:buNone/>
            </a:pPr>
            <a:endParaRPr lang="en-US" altLang="zh-CN" dirty="0"/>
          </a:p>
        </p:txBody>
      </p:sp>
      <p:sp>
        <p:nvSpPr>
          <p:cNvPr id="7" name="Title 6">
            <a:extLst>
              <a:ext uri="{FF2B5EF4-FFF2-40B4-BE49-F238E27FC236}">
                <a16:creationId xmlns:a16="http://schemas.microsoft.com/office/drawing/2014/main" id="{E073CC00-040E-BDE9-5A20-AA4F8B72503E}"/>
              </a:ext>
            </a:extLst>
          </p:cNvPr>
          <p:cNvSpPr>
            <a:spLocks noGrp="1"/>
          </p:cNvSpPr>
          <p:nvPr>
            <p:ph type="title"/>
          </p:nvPr>
        </p:nvSpPr>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本课程中拟解决</a:t>
            </a:r>
            <a:r>
              <a:rPr lang="zh-CN" altLang="en-US" sz="3600" dirty="0">
                <a:latin typeface="STKaiti" panose="02010600040101010101" pitchFamily="2" charset="-122"/>
                <a:ea typeface="STKaiti" panose="02010600040101010101" pitchFamily="2" charset="-122"/>
              </a:rPr>
              <a:t>的数据分析问题是？</a:t>
            </a:r>
            <a:endParaRPr lang="en-CN" sz="3600" dirty="0"/>
          </a:p>
        </p:txBody>
      </p:sp>
      <p:graphicFrame>
        <p:nvGraphicFramePr>
          <p:cNvPr id="2" name="图示 1"/>
          <p:cNvGraphicFramePr/>
          <p:nvPr/>
        </p:nvGraphicFramePr>
        <p:xfrm>
          <a:off x="1433484" y="3101307"/>
          <a:ext cx="9920316" cy="2020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上箭头标注 4"/>
          <p:cNvSpPr/>
          <p:nvPr/>
        </p:nvSpPr>
        <p:spPr>
          <a:xfrm>
            <a:off x="6475615" y="4629581"/>
            <a:ext cx="3657599" cy="1165796"/>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ANOVA &amp; </a:t>
            </a:r>
            <a:r>
              <a:rPr lang="en-US" altLang="zh-CN" sz="2400" b="1" i="1" dirty="0">
                <a:solidFill>
                  <a:schemeClr val="tx1"/>
                </a:solidFill>
                <a:latin typeface="Times New Roman" panose="02020603050405020304" pitchFamily="18" charset="0"/>
                <a:cs typeface="Times New Roman" panose="02020603050405020304" pitchFamily="18" charset="0"/>
              </a:rPr>
              <a:t>d </a:t>
            </a:r>
            <a:r>
              <a:rPr lang="en-US" altLang="zh-CN" sz="2400" b="1" dirty="0">
                <a:solidFill>
                  <a:schemeClr val="tx1"/>
                </a:solidFill>
                <a:latin typeface="Times New Roman" panose="02020603050405020304" pitchFamily="18" charset="0"/>
                <a:cs typeface="Times New Roman" panose="02020603050405020304" pitchFamily="18" charset="0"/>
              </a:rPr>
              <a:t>prime</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8" name="下箭头标注 7"/>
          <p:cNvSpPr/>
          <p:nvPr/>
        </p:nvSpPr>
        <p:spPr>
          <a:xfrm>
            <a:off x="2844502" y="2419003"/>
            <a:ext cx="7098280" cy="1155469"/>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楷体" panose="02010609060101010101" pitchFamily="49" charset="-122"/>
                <a:ea typeface="楷体" panose="02010609060101010101" pitchFamily="49" charset="-122"/>
              </a:rPr>
              <a:t>平均值、标准差、频数分布和百分占比等</a:t>
            </a:r>
          </a:p>
        </p:txBody>
      </p:sp>
      <p:sp>
        <p:nvSpPr>
          <p:cNvPr id="3" name="文本框 10">
            <a:extLst>
              <a:ext uri="{FF2B5EF4-FFF2-40B4-BE49-F238E27FC236}">
                <a16:creationId xmlns:a16="http://schemas.microsoft.com/office/drawing/2014/main" id="{AE678508-DA0D-9C42-F6E9-E6A33338FFCE}"/>
              </a:ext>
            </a:extLst>
          </p:cNvPr>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Collabra: Psychology, 6(1):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7"/>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52207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表格 15"/>
          <p:cNvGraphicFramePr>
            <a:graphicFrameLocks noGrp="1"/>
          </p:cNvGraphicFramePr>
          <p:nvPr>
            <p:extLst>
              <p:ext uri="{D42A27DB-BD31-4B8C-83A1-F6EECF244321}">
                <p14:modId xmlns:p14="http://schemas.microsoft.com/office/powerpoint/2010/main" val="3822992453"/>
              </p:ext>
            </p:extLst>
          </p:nvPr>
        </p:nvGraphicFramePr>
        <p:xfrm>
          <a:off x="1999732" y="1615874"/>
          <a:ext cx="8064000" cy="4902060"/>
        </p:xfrm>
        <a:graphic>
          <a:graphicData uri="http://schemas.openxmlformats.org/drawingml/2006/table">
            <a:tbl>
              <a:tblPr firstRow="1" bandRow="1">
                <a:tableStyleId>{BDBED569-4797-4DF1-A0F4-6AAB3CD982D8}</a:tableStyleId>
              </a:tblPr>
              <a:tblGrid>
                <a:gridCol w="1644198">
                  <a:extLst>
                    <a:ext uri="{9D8B030D-6E8A-4147-A177-3AD203B41FA5}">
                      <a16:colId xmlns:a16="http://schemas.microsoft.com/office/drawing/2014/main" val="2420968811"/>
                    </a:ext>
                  </a:extLst>
                </a:gridCol>
                <a:gridCol w="3209901">
                  <a:extLst>
                    <a:ext uri="{9D8B030D-6E8A-4147-A177-3AD203B41FA5}">
                      <a16:colId xmlns:a16="http://schemas.microsoft.com/office/drawing/2014/main" val="3758185460"/>
                    </a:ext>
                  </a:extLst>
                </a:gridCol>
                <a:gridCol w="3209901">
                  <a:extLst>
                    <a:ext uri="{9D8B030D-6E8A-4147-A177-3AD203B41FA5}">
                      <a16:colId xmlns:a16="http://schemas.microsoft.com/office/drawing/2014/main" val="2231341984"/>
                    </a:ext>
                  </a:extLst>
                </a:gridCol>
              </a:tblGrid>
              <a:tr h="816898">
                <a:tc>
                  <a:txBody>
                    <a:bodyPr/>
                    <a:lstStyle/>
                    <a:p>
                      <a:pPr algn="ctr">
                        <a:lnSpc>
                          <a:spcPct val="200000"/>
                        </a:lnSpc>
                      </a:pP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传统方式</a:t>
                      </a:r>
                    </a:p>
                  </a:txBody>
                  <a:tcPr/>
                </a:tc>
                <a:tc>
                  <a:txBody>
                    <a:bodyPr/>
                    <a:lstStyle/>
                    <a:p>
                      <a:pPr algn="ctr">
                        <a:lnSpc>
                          <a:spcPct val="200000"/>
                        </a:lnSpc>
                      </a:pPr>
                      <a:r>
                        <a:rPr lang="en-US" altLang="zh-CN" sz="2400" baseline="0" dirty="0">
                          <a:latin typeface="Times New Roman" panose="02020603050405020304" pitchFamily="18" charset="0"/>
                          <a:ea typeface="楷体" panose="02010609060101010101" pitchFamily="49" charset="-122"/>
                        </a:rPr>
                        <a:t>R</a:t>
                      </a:r>
                      <a:r>
                        <a:rPr lang="zh-CN" altLang="en-US" sz="2400" baseline="0" dirty="0">
                          <a:latin typeface="Times New Roman" panose="02020603050405020304" pitchFamily="18" charset="0"/>
                          <a:ea typeface="楷体" panose="02010609060101010101" pitchFamily="49" charset="-122"/>
                        </a:rPr>
                        <a:t>语言</a:t>
                      </a:r>
                    </a:p>
                  </a:txBody>
                  <a:tcPr/>
                </a:tc>
                <a:extLst>
                  <a:ext uri="{0D108BD9-81ED-4DB2-BD59-A6C34878D82A}">
                    <a16:rowId xmlns:a16="http://schemas.microsoft.com/office/drawing/2014/main" val="1060611030"/>
                  </a:ext>
                </a:extLst>
              </a:tr>
              <a:tr h="1019775">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数据清洗</a:t>
                      </a:r>
                    </a:p>
                  </a:txBody>
                  <a:tcPr/>
                </a:tc>
                <a:tc>
                  <a:txBody>
                    <a:bodyPr/>
                    <a:lstStyle/>
                    <a:p>
                      <a:pPr algn="ctr">
                        <a:lnSpc>
                          <a:spcPct val="200000"/>
                        </a:lnSpc>
                      </a:pPr>
                      <a:endParaRPr lang="zh-CN" altLang="en-US" sz="2400" b="1"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en-US" altLang="zh-CN" sz="2400" baseline="0" dirty="0" err="1">
                          <a:latin typeface="Times New Roman" panose="02020603050405020304" pitchFamily="18" charset="0"/>
                          <a:ea typeface="楷体" panose="02010609060101010101" pitchFamily="49" charset="-122"/>
                        </a:rPr>
                        <a:t>tidyverse</a:t>
                      </a:r>
                      <a:r>
                        <a:rPr lang="zh-CN" altLang="en-US" sz="2400" baseline="0" dirty="0">
                          <a:latin typeface="Times New Roman" panose="02020603050405020304" pitchFamily="18" charset="0"/>
                          <a:ea typeface="楷体" panose="02010609060101010101" pitchFamily="49" charset="-122"/>
                        </a:rPr>
                        <a:t>、</a:t>
                      </a:r>
                      <a:r>
                        <a:rPr lang="en-US" altLang="zh-CN" sz="2400" baseline="0" dirty="0" err="1">
                          <a:latin typeface="Times New Roman" panose="02020603050405020304" pitchFamily="18" charset="0"/>
                          <a:ea typeface="楷体" panose="02010609060101010101" pitchFamily="49" charset="-122"/>
                        </a:rPr>
                        <a:t>dplyr</a:t>
                      </a:r>
                      <a:endParaRPr lang="zh-CN" altLang="en-US" sz="2400" baseline="0" dirty="0">
                        <a:latin typeface="Times New Roman" panose="02020603050405020304" pitchFamily="18" charset="0"/>
                        <a:ea typeface="楷体" panose="02010609060101010101" pitchFamily="49" charset="-122"/>
                      </a:endParaRPr>
                    </a:p>
                  </a:txBody>
                  <a:tcPr/>
                </a:tc>
                <a:extLst>
                  <a:ext uri="{0D108BD9-81ED-4DB2-BD59-A6C34878D82A}">
                    <a16:rowId xmlns:a16="http://schemas.microsoft.com/office/drawing/2014/main" val="3447923868"/>
                  </a:ext>
                </a:extLst>
              </a:tr>
              <a:tr h="1019775">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统计分析</a:t>
                      </a:r>
                    </a:p>
                  </a:txBody>
                  <a:tcPr/>
                </a:tc>
                <a:tc>
                  <a:txBody>
                    <a:bodyPr/>
                    <a:lstStyle/>
                    <a:p>
                      <a:pPr algn="ctr">
                        <a:lnSpc>
                          <a:spcPct val="200000"/>
                        </a:lnSpc>
                      </a:pP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en-US" altLang="zh-CN" sz="2400" baseline="0" dirty="0">
                          <a:latin typeface="Times New Roman" panose="02020603050405020304" pitchFamily="18" charset="0"/>
                          <a:ea typeface="楷体" panose="02010609060101010101" pitchFamily="49" charset="-122"/>
                        </a:rPr>
                        <a:t>psych</a:t>
                      </a:r>
                      <a:r>
                        <a:rPr lang="zh-CN" altLang="en-US" sz="2400" baseline="0" dirty="0">
                          <a:latin typeface="Times New Roman" panose="02020603050405020304" pitchFamily="18" charset="0"/>
                          <a:ea typeface="楷体" panose="02010609060101010101" pitchFamily="49" charset="-122"/>
                        </a:rPr>
                        <a:t>、多种函数</a:t>
                      </a:r>
                    </a:p>
                  </a:txBody>
                  <a:tcPr/>
                </a:tc>
                <a:extLst>
                  <a:ext uri="{0D108BD9-81ED-4DB2-BD59-A6C34878D82A}">
                    <a16:rowId xmlns:a16="http://schemas.microsoft.com/office/drawing/2014/main" val="655243445"/>
                  </a:ext>
                </a:extLst>
              </a:tr>
              <a:tr h="1019775">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绘制结果</a:t>
                      </a:r>
                    </a:p>
                  </a:txBody>
                  <a:tcPr/>
                </a:tc>
                <a:tc>
                  <a:txBody>
                    <a:bodyPr/>
                    <a:lstStyle/>
                    <a:p>
                      <a:pPr algn="ctr">
                        <a:lnSpc>
                          <a:spcPct val="200000"/>
                        </a:lnSpc>
                      </a:pP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en-US" altLang="zh-CN" sz="2400" baseline="0" dirty="0">
                          <a:latin typeface="Times New Roman" panose="02020603050405020304" pitchFamily="18" charset="0"/>
                          <a:ea typeface="楷体" panose="02010609060101010101" pitchFamily="49" charset="-122"/>
                        </a:rPr>
                        <a:t>ggplot2</a:t>
                      </a:r>
                      <a:endParaRPr lang="zh-CN" altLang="en-US" sz="2400" baseline="0" dirty="0">
                        <a:latin typeface="Times New Roman" panose="02020603050405020304" pitchFamily="18" charset="0"/>
                        <a:ea typeface="楷体" panose="02010609060101010101" pitchFamily="49" charset="-122"/>
                      </a:endParaRPr>
                    </a:p>
                  </a:txBody>
                  <a:tcPr/>
                </a:tc>
                <a:extLst>
                  <a:ext uri="{0D108BD9-81ED-4DB2-BD59-A6C34878D82A}">
                    <a16:rowId xmlns:a16="http://schemas.microsoft.com/office/drawing/2014/main" val="4197568233"/>
                  </a:ext>
                </a:extLst>
              </a:tr>
              <a:tr h="1019775">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输出文稿</a:t>
                      </a:r>
                    </a:p>
                  </a:txBody>
                  <a:tcPr/>
                </a:tc>
                <a:tc>
                  <a:txBody>
                    <a:bodyPr/>
                    <a:lstStyle/>
                    <a:p>
                      <a:pPr algn="ctr">
                        <a:lnSpc>
                          <a:spcPct val="200000"/>
                        </a:lnSpc>
                      </a:pP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en-US" altLang="zh-CN" sz="2400" baseline="0" dirty="0">
                          <a:latin typeface="Times New Roman" panose="02020603050405020304" pitchFamily="18" charset="0"/>
                          <a:ea typeface="楷体" panose="02010609060101010101" pitchFamily="49" charset="-122"/>
                        </a:rPr>
                        <a:t>markdown</a:t>
                      </a:r>
                      <a:endParaRPr lang="zh-CN" altLang="en-US" sz="2400" baseline="0" dirty="0">
                        <a:latin typeface="Times New Roman" panose="02020603050405020304" pitchFamily="18" charset="0"/>
                        <a:ea typeface="楷体" panose="02010609060101010101" pitchFamily="49" charset="-122"/>
                      </a:endParaRPr>
                    </a:p>
                  </a:txBody>
                  <a:tcPr/>
                </a:tc>
                <a:extLst>
                  <a:ext uri="{0D108BD9-81ED-4DB2-BD59-A6C34878D82A}">
                    <a16:rowId xmlns:a16="http://schemas.microsoft.com/office/drawing/2014/main" val="2858914847"/>
                  </a:ext>
                </a:extLst>
              </a:tr>
            </a:tbl>
          </a:graphicData>
        </a:graphic>
      </p:graphicFrame>
      <p:pic>
        <p:nvPicPr>
          <p:cNvPr id="18" name="图片 17"/>
          <p:cNvPicPr>
            <a:picLocks noChangeAspect="1"/>
          </p:cNvPicPr>
          <p:nvPr/>
        </p:nvPicPr>
        <p:blipFill>
          <a:blip r:embed="rId2"/>
          <a:stretch>
            <a:fillRect/>
          </a:stretch>
        </p:blipFill>
        <p:spPr>
          <a:xfrm>
            <a:off x="4798232" y="2525344"/>
            <a:ext cx="900000" cy="850296"/>
          </a:xfrm>
          <a:prstGeom prst="rect">
            <a:avLst/>
          </a:prstGeom>
        </p:spPr>
      </p:pic>
      <p:pic>
        <p:nvPicPr>
          <p:cNvPr id="19" name="图片 18"/>
          <p:cNvPicPr>
            <a:picLocks noChangeAspect="1"/>
          </p:cNvPicPr>
          <p:nvPr/>
        </p:nvPicPr>
        <p:blipFill>
          <a:blip r:embed="rId3"/>
          <a:stretch>
            <a:fillRect/>
          </a:stretch>
        </p:blipFill>
        <p:spPr>
          <a:xfrm>
            <a:off x="4794385" y="3485731"/>
            <a:ext cx="900000" cy="890694"/>
          </a:xfrm>
          <a:prstGeom prst="rect">
            <a:avLst/>
          </a:prstGeom>
        </p:spPr>
      </p:pic>
      <p:pic>
        <p:nvPicPr>
          <p:cNvPr id="20" name="图片 19"/>
          <p:cNvPicPr>
            <a:picLocks noChangeAspect="1"/>
          </p:cNvPicPr>
          <p:nvPr/>
        </p:nvPicPr>
        <p:blipFill>
          <a:blip r:embed="rId2"/>
          <a:stretch>
            <a:fillRect/>
          </a:stretch>
        </p:blipFill>
        <p:spPr>
          <a:xfrm>
            <a:off x="4088369" y="4580239"/>
            <a:ext cx="900000" cy="850296"/>
          </a:xfrm>
          <a:prstGeom prst="rect">
            <a:avLst/>
          </a:prstGeom>
        </p:spPr>
      </p:pic>
      <p:pic>
        <p:nvPicPr>
          <p:cNvPr id="21" name="图片 20"/>
          <p:cNvPicPr>
            <a:picLocks noChangeAspect="1"/>
          </p:cNvPicPr>
          <p:nvPr/>
        </p:nvPicPr>
        <p:blipFill>
          <a:blip r:embed="rId4"/>
          <a:stretch>
            <a:fillRect/>
          </a:stretch>
        </p:blipFill>
        <p:spPr>
          <a:xfrm>
            <a:off x="5378025" y="4580239"/>
            <a:ext cx="900000" cy="850116"/>
          </a:xfrm>
          <a:prstGeom prst="rect">
            <a:avLst/>
          </a:prstGeom>
        </p:spPr>
      </p:pic>
      <p:pic>
        <p:nvPicPr>
          <p:cNvPr id="22" name="图片 21"/>
          <p:cNvPicPr>
            <a:picLocks noChangeAspect="1"/>
          </p:cNvPicPr>
          <p:nvPr/>
        </p:nvPicPr>
        <p:blipFill>
          <a:blip r:embed="rId5"/>
          <a:stretch>
            <a:fillRect/>
          </a:stretch>
        </p:blipFill>
        <p:spPr>
          <a:xfrm>
            <a:off x="4693780" y="5662566"/>
            <a:ext cx="900000" cy="798214"/>
          </a:xfrm>
          <a:prstGeom prst="rect">
            <a:avLst/>
          </a:prstGeom>
        </p:spPr>
      </p:pic>
      <p:sp>
        <p:nvSpPr>
          <p:cNvPr id="3" name="Title 2">
            <a:extLst>
              <a:ext uri="{FF2B5EF4-FFF2-40B4-BE49-F238E27FC236}">
                <a16:creationId xmlns:a16="http://schemas.microsoft.com/office/drawing/2014/main" id="{1F73F7A1-BBB7-ED59-2142-B17D50886560}"/>
              </a:ext>
            </a:extLst>
          </p:cNvPr>
          <p:cNvSpPr>
            <a:spLocks noGrp="1"/>
          </p:cNvSpPr>
          <p:nvPr>
            <p:ph type="title"/>
          </p:nvPr>
        </p:nvSpPr>
        <p:spPr/>
        <p:txBody>
          <a:bodyPr/>
          <a:lstStyle/>
          <a:p>
            <a:endParaRPr lang="en-CN"/>
          </a:p>
        </p:txBody>
      </p:sp>
    </p:spTree>
    <p:extLst>
      <p:ext uri="{BB962C8B-B14F-4D97-AF65-F5344CB8AC3E}">
        <p14:creationId xmlns:p14="http://schemas.microsoft.com/office/powerpoint/2010/main" val="1798676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0040" y="3540885"/>
            <a:ext cx="5394960" cy="769441"/>
          </a:xfrm>
          <a:prstGeom prst="rect">
            <a:avLst/>
          </a:prstGeom>
          <a:noFill/>
        </p:spPr>
        <p:txBody>
          <a:bodyPr wrap="square" rtlCol="0">
            <a:spAutoFit/>
          </a:bodyPr>
          <a:lstStyle/>
          <a:p>
            <a:pPr algn="ctr"/>
            <a:endParaRPr lang="zh-CN" altLang="en-US" sz="4400" b="1" dirty="0">
              <a:latin typeface="黑体" panose="02010609060101010101" pitchFamily="49" charset="-122"/>
              <a:ea typeface="黑体" panose="02010609060101010101" pitchFamily="49" charset="-122"/>
            </a:endParaRPr>
          </a:p>
        </p:txBody>
      </p:sp>
      <p:sp>
        <p:nvSpPr>
          <p:cNvPr id="5" name="标题 4"/>
          <p:cNvSpPr>
            <a:spLocks noGrp="1"/>
          </p:cNvSpPr>
          <p:nvPr>
            <p:ph type="ctrTitle"/>
          </p:nvPr>
        </p:nvSpPr>
        <p:spPr>
          <a:xfrm>
            <a:off x="1598815" y="3171306"/>
            <a:ext cx="9144000" cy="1077686"/>
          </a:xfrm>
        </p:spPr>
        <p:txBody>
          <a:bodyPr/>
          <a:lstStyle/>
          <a:p>
            <a:r>
              <a:rPr lang="zh-CN" altLang="en-US" dirty="0">
                <a:latin typeface="Times New Roman" panose="02020603050405020304" pitchFamily="18" charset="0"/>
                <a:ea typeface="楷体" panose="02010609060101010101" pitchFamily="49" charset="-122"/>
              </a:rPr>
              <a:t>第二章 如何使用</a:t>
            </a:r>
            <a:r>
              <a:rPr lang="en-US" altLang="zh-CN" dirty="0">
                <a:latin typeface="Times New Roman" panose="02020603050405020304" pitchFamily="18" charset="0"/>
                <a:ea typeface="楷体" panose="02010609060101010101" pitchFamily="49" charset="-122"/>
              </a:rPr>
              <a:t>R</a:t>
            </a:r>
            <a:endParaRPr lang="zh-CN" altLang="en-US"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2022777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a:graphicFrameLocks noGrp="1"/>
          </p:cNvGraphicFramePr>
          <p:nvPr>
            <p:extLst>
              <p:ext uri="{D42A27DB-BD31-4B8C-83A1-F6EECF244321}">
                <p14:modId xmlns:p14="http://schemas.microsoft.com/office/powerpoint/2010/main" val="1559291524"/>
              </p:ext>
            </p:extLst>
          </p:nvPr>
        </p:nvGraphicFramePr>
        <p:xfrm>
          <a:off x="2395178" y="1673139"/>
          <a:ext cx="7235390" cy="4824000"/>
        </p:xfrm>
        <a:graphic>
          <a:graphicData uri="http://schemas.openxmlformats.org/drawingml/2006/table">
            <a:tbl>
              <a:tblPr firstRow="1" bandRow="1">
                <a:tableStyleId>{BDBED569-4797-4DF1-A0F4-6AAB3CD982D8}</a:tableStyleId>
              </a:tblPr>
              <a:tblGrid>
                <a:gridCol w="3617695">
                  <a:extLst>
                    <a:ext uri="{9D8B030D-6E8A-4147-A177-3AD203B41FA5}">
                      <a16:colId xmlns:a16="http://schemas.microsoft.com/office/drawing/2014/main" val="3758185460"/>
                    </a:ext>
                  </a:extLst>
                </a:gridCol>
                <a:gridCol w="3617695">
                  <a:extLst>
                    <a:ext uri="{9D8B030D-6E8A-4147-A177-3AD203B41FA5}">
                      <a16:colId xmlns:a16="http://schemas.microsoft.com/office/drawing/2014/main" val="2231341984"/>
                    </a:ext>
                  </a:extLst>
                </a:gridCol>
              </a:tblGrid>
              <a:tr h="792000">
                <a:tc>
                  <a:txBody>
                    <a:bodyPr/>
                    <a:lstStyle/>
                    <a:p>
                      <a:pPr algn="ctr"/>
                      <a:r>
                        <a:rPr lang="zh-CN" altLang="en-US" sz="2800" baseline="0" dirty="0">
                          <a:latin typeface="Times New Roman" panose="02020603050405020304" pitchFamily="18" charset="0"/>
                          <a:ea typeface="楷体" panose="02010609060101010101" pitchFamily="49" charset="-122"/>
                        </a:rPr>
                        <a:t>统计方法（</a:t>
                      </a:r>
                      <a:r>
                        <a:rPr lang="en-US" altLang="zh-CN" sz="2800" baseline="0" dirty="0" err="1">
                          <a:latin typeface="Times New Roman" panose="02020603050405020304" pitchFamily="18" charset="0"/>
                          <a:ea typeface="楷体" panose="02010609060101010101" pitchFamily="49" charset="-122"/>
                        </a:rPr>
                        <a:t>bruceR</a:t>
                      </a:r>
                      <a:r>
                        <a:rPr lang="zh-CN" altLang="en-US" sz="2800" baseline="0" dirty="0">
                          <a:latin typeface="Times New Roman" panose="02020603050405020304" pitchFamily="18" charset="0"/>
                          <a:ea typeface="楷体" panose="02010609060101010101" pitchFamily="49" charset="-122"/>
                        </a:rPr>
                        <a:t>）</a:t>
                      </a:r>
                    </a:p>
                  </a:txBody>
                  <a:tcPr anchor="ctr"/>
                </a:tc>
                <a:tc>
                  <a:txBody>
                    <a:bodyPr/>
                    <a:lstStyle/>
                    <a:p>
                      <a:pPr algn="ctr"/>
                      <a:r>
                        <a:rPr lang="en-US" altLang="zh-CN" sz="2800" baseline="0" dirty="0">
                          <a:latin typeface="Times New Roman" panose="02020603050405020304" pitchFamily="18" charset="0"/>
                          <a:ea typeface="楷体" panose="02010609060101010101" pitchFamily="49" charset="-122"/>
                        </a:rPr>
                        <a:t>R</a:t>
                      </a:r>
                      <a:r>
                        <a:rPr lang="zh-CN" altLang="en-US" sz="2800" baseline="0" dirty="0">
                          <a:latin typeface="Times New Roman" panose="02020603050405020304" pitchFamily="18" charset="0"/>
                          <a:ea typeface="楷体" panose="02010609060101010101" pitchFamily="49" charset="-122"/>
                        </a:rPr>
                        <a:t>语言</a:t>
                      </a:r>
                    </a:p>
                  </a:txBody>
                  <a:tcPr anchor="ctr"/>
                </a:tc>
                <a:extLst>
                  <a:ext uri="{0D108BD9-81ED-4DB2-BD59-A6C34878D82A}">
                    <a16:rowId xmlns:a16="http://schemas.microsoft.com/office/drawing/2014/main" val="1060611030"/>
                  </a:ext>
                </a:extLst>
              </a:tr>
              <a:tr h="1008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aseline="0" dirty="0">
                          <a:latin typeface="Times New Roman" panose="02020603050405020304" pitchFamily="18" charset="0"/>
                          <a:ea typeface="楷体" panose="02010609060101010101" pitchFamily="49" charset="-122"/>
                        </a:rPr>
                        <a:t>T</a:t>
                      </a:r>
                      <a:r>
                        <a:rPr lang="zh-CN" altLang="en-US" sz="2800" baseline="0" dirty="0">
                          <a:latin typeface="Times New Roman" panose="02020603050405020304" pitchFamily="18" charset="0"/>
                          <a:ea typeface="楷体" panose="02010609060101010101" pitchFamily="49" charset="-122"/>
                        </a:rPr>
                        <a:t>检验</a:t>
                      </a:r>
                    </a:p>
                  </a:txBody>
                  <a:tcPr anchor="ctr"/>
                </a:tc>
                <a:tc>
                  <a:txBody>
                    <a:bodyPr/>
                    <a:lstStyle/>
                    <a:p>
                      <a:pPr algn="ctr">
                        <a:lnSpc>
                          <a:spcPct val="100000"/>
                        </a:lnSpc>
                      </a:pPr>
                      <a:r>
                        <a:rPr lang="en-US" altLang="zh-CN" sz="2800" baseline="0" dirty="0">
                          <a:latin typeface="Times New Roman" panose="02020603050405020304" pitchFamily="18" charset="0"/>
                          <a:ea typeface="楷体" panose="02010609060101010101" pitchFamily="49" charset="-122"/>
                        </a:rPr>
                        <a:t>TTEST()</a:t>
                      </a:r>
                      <a:endParaRPr lang="zh-CN" altLang="en-US" sz="2800" baseline="0" dirty="0">
                        <a:latin typeface="Times New Roman" panose="02020603050405020304" pitchFamily="18" charset="0"/>
                        <a:ea typeface="楷体" panose="02010609060101010101" pitchFamily="49" charset="-122"/>
                      </a:endParaRPr>
                    </a:p>
                  </a:txBody>
                  <a:tcPr anchor="ctr"/>
                </a:tc>
                <a:extLst>
                  <a:ext uri="{0D108BD9-81ED-4DB2-BD59-A6C34878D82A}">
                    <a16:rowId xmlns:a16="http://schemas.microsoft.com/office/drawing/2014/main" val="3447923868"/>
                  </a:ext>
                </a:extLst>
              </a:tr>
              <a:tr h="1008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aseline="0" dirty="0">
                          <a:latin typeface="Times New Roman" panose="02020603050405020304" pitchFamily="18" charset="0"/>
                          <a:ea typeface="楷体" panose="02010609060101010101" pitchFamily="49" charset="-122"/>
                        </a:rPr>
                        <a:t>方差分析</a:t>
                      </a:r>
                    </a:p>
                  </a:txBody>
                  <a:tcPr anchor="ctr"/>
                </a:tc>
                <a:tc>
                  <a:txBody>
                    <a:bodyPr/>
                    <a:lstStyle/>
                    <a:p>
                      <a:pPr algn="ctr">
                        <a:lnSpc>
                          <a:spcPct val="100000"/>
                        </a:lnSpc>
                      </a:pPr>
                      <a:r>
                        <a:rPr lang="en-US" altLang="zh-CN" sz="2800" baseline="0" dirty="0">
                          <a:latin typeface="Times New Roman" panose="02020603050405020304" pitchFamily="18" charset="0"/>
                          <a:ea typeface="楷体" panose="02010609060101010101" pitchFamily="49" charset="-122"/>
                        </a:rPr>
                        <a:t>MANOVA()</a:t>
                      </a:r>
                      <a:endParaRPr lang="zh-CN" altLang="en-US" sz="2800" baseline="0" dirty="0">
                        <a:latin typeface="Times New Roman" panose="02020603050405020304" pitchFamily="18" charset="0"/>
                        <a:ea typeface="楷体" panose="02010609060101010101" pitchFamily="49" charset="-122"/>
                      </a:endParaRPr>
                    </a:p>
                  </a:txBody>
                  <a:tcPr anchor="ctr"/>
                </a:tc>
                <a:extLst>
                  <a:ext uri="{0D108BD9-81ED-4DB2-BD59-A6C34878D82A}">
                    <a16:rowId xmlns:a16="http://schemas.microsoft.com/office/drawing/2014/main" val="655243445"/>
                  </a:ext>
                </a:extLst>
              </a:tr>
              <a:tr h="1008000">
                <a:tc>
                  <a:txBody>
                    <a:bodyPr/>
                    <a:lstStyle/>
                    <a:p>
                      <a:pPr algn="ctr">
                        <a:lnSpc>
                          <a:spcPct val="100000"/>
                        </a:lnSpc>
                      </a:pPr>
                      <a:r>
                        <a:rPr lang="zh-CN" altLang="en-US" sz="2800" baseline="0" dirty="0">
                          <a:latin typeface="Times New Roman" panose="02020603050405020304" pitchFamily="18" charset="0"/>
                          <a:ea typeface="楷体" panose="02010609060101010101" pitchFamily="49" charset="-122"/>
                        </a:rPr>
                        <a:t>简单效应检验</a:t>
                      </a:r>
                      <a:endParaRPr lang="en-US" altLang="zh-CN" sz="2800" baseline="0" dirty="0">
                        <a:latin typeface="Times New Roman" panose="02020603050405020304" pitchFamily="18" charset="0"/>
                        <a:ea typeface="楷体" panose="02010609060101010101" pitchFamily="49" charset="-122"/>
                      </a:endParaRPr>
                    </a:p>
                    <a:p>
                      <a:pPr algn="ctr">
                        <a:lnSpc>
                          <a:spcPct val="100000"/>
                        </a:lnSpc>
                      </a:pPr>
                      <a:r>
                        <a:rPr lang="zh-CN" altLang="en-US" sz="2800" baseline="0" dirty="0">
                          <a:latin typeface="Times New Roman" panose="02020603050405020304" pitchFamily="18" charset="0"/>
                          <a:ea typeface="楷体" panose="02010609060101010101" pitchFamily="49" charset="-122"/>
                        </a:rPr>
                        <a:t>与多重比较</a:t>
                      </a:r>
                    </a:p>
                  </a:txBody>
                  <a:tcPr anchor="ctr"/>
                </a:tc>
                <a:tc>
                  <a:txBody>
                    <a:bodyPr/>
                    <a:lstStyle/>
                    <a:p>
                      <a:pPr algn="ctr">
                        <a:lnSpc>
                          <a:spcPct val="100000"/>
                        </a:lnSpc>
                      </a:pPr>
                      <a:r>
                        <a:rPr lang="en-US" altLang="zh-CN" sz="2800" baseline="0" dirty="0">
                          <a:latin typeface="Times New Roman" panose="02020603050405020304" pitchFamily="18" charset="0"/>
                          <a:ea typeface="楷体" panose="02010609060101010101" pitchFamily="49" charset="-122"/>
                        </a:rPr>
                        <a:t>EMMEANS()</a:t>
                      </a:r>
                      <a:endParaRPr lang="zh-CN" altLang="en-US" sz="2800" baseline="0" dirty="0">
                        <a:latin typeface="Times New Roman" panose="02020603050405020304" pitchFamily="18" charset="0"/>
                        <a:ea typeface="楷体" panose="02010609060101010101" pitchFamily="49" charset="-122"/>
                      </a:endParaRPr>
                    </a:p>
                  </a:txBody>
                  <a:tcPr anchor="ctr"/>
                </a:tc>
                <a:extLst>
                  <a:ext uri="{0D108BD9-81ED-4DB2-BD59-A6C34878D82A}">
                    <a16:rowId xmlns:a16="http://schemas.microsoft.com/office/drawing/2014/main" val="4197568233"/>
                  </a:ext>
                </a:extLst>
              </a:tr>
              <a:tr h="1008000">
                <a:tc>
                  <a:txBody>
                    <a:bodyPr/>
                    <a:lstStyle/>
                    <a:p>
                      <a:pPr algn="ctr">
                        <a:lnSpc>
                          <a:spcPct val="100000"/>
                        </a:lnSpc>
                      </a:pPr>
                      <a:r>
                        <a:rPr lang="zh-CN" altLang="en-US" sz="2800" baseline="0" dirty="0">
                          <a:latin typeface="Times New Roman" panose="02020603050405020304" pitchFamily="18" charset="0"/>
                          <a:ea typeface="楷体" panose="02010609060101010101" pitchFamily="49" charset="-122"/>
                        </a:rPr>
                        <a:t>相关分析</a:t>
                      </a:r>
                    </a:p>
                  </a:txBody>
                  <a:tcPr anchor="ctr"/>
                </a:tc>
                <a:tc>
                  <a:txBody>
                    <a:bodyPr/>
                    <a:lstStyle/>
                    <a:p>
                      <a:pPr algn="ctr">
                        <a:lnSpc>
                          <a:spcPct val="100000"/>
                        </a:lnSpc>
                      </a:pPr>
                      <a:r>
                        <a:rPr lang="en-US" altLang="zh-CN" sz="2800" baseline="0" dirty="0" err="1">
                          <a:latin typeface="Times New Roman" panose="02020603050405020304" pitchFamily="18" charset="0"/>
                          <a:ea typeface="楷体" panose="02010609060101010101" pitchFamily="49" charset="-122"/>
                        </a:rPr>
                        <a:t>Corr</a:t>
                      </a:r>
                      <a:r>
                        <a:rPr lang="en-US" altLang="zh-CN" sz="2800" baseline="0" dirty="0">
                          <a:latin typeface="Times New Roman" panose="02020603050405020304" pitchFamily="18" charset="0"/>
                          <a:ea typeface="楷体" panose="02010609060101010101" pitchFamily="49" charset="-122"/>
                        </a:rPr>
                        <a:t>()</a:t>
                      </a:r>
                      <a:endParaRPr lang="zh-CN" altLang="en-US" sz="2800" baseline="0" dirty="0">
                        <a:latin typeface="Times New Roman" panose="02020603050405020304" pitchFamily="18" charset="0"/>
                        <a:ea typeface="楷体" panose="02010609060101010101" pitchFamily="49" charset="-122"/>
                      </a:endParaRPr>
                    </a:p>
                  </a:txBody>
                  <a:tcPr anchor="ctr"/>
                </a:tc>
                <a:extLst>
                  <a:ext uri="{0D108BD9-81ED-4DB2-BD59-A6C34878D82A}">
                    <a16:rowId xmlns:a16="http://schemas.microsoft.com/office/drawing/2014/main" val="2858914847"/>
                  </a:ext>
                </a:extLst>
              </a:tr>
            </a:tbl>
          </a:graphicData>
        </a:graphic>
      </p:graphicFrame>
      <p:sp>
        <p:nvSpPr>
          <p:cNvPr id="3" name="Title 2">
            <a:extLst>
              <a:ext uri="{FF2B5EF4-FFF2-40B4-BE49-F238E27FC236}">
                <a16:creationId xmlns:a16="http://schemas.microsoft.com/office/drawing/2014/main" id="{FCC10D15-AB69-50B8-DE3B-456193A5ADB6}"/>
              </a:ext>
            </a:extLst>
          </p:cNvPr>
          <p:cNvSpPr>
            <a:spLocks noGrp="1"/>
          </p:cNvSpPr>
          <p:nvPr>
            <p:ph type="title"/>
          </p:nvPr>
        </p:nvSpPr>
        <p:spPr/>
        <p:txBody>
          <a:bodyPr/>
          <a:lstStyle/>
          <a:p>
            <a:endParaRPr lang="en-CN"/>
          </a:p>
        </p:txBody>
      </p:sp>
    </p:spTree>
    <p:extLst>
      <p:ext uri="{BB962C8B-B14F-4D97-AF65-F5344CB8AC3E}">
        <p14:creationId xmlns:p14="http://schemas.microsoft.com/office/powerpoint/2010/main" val="668827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285750" indent="-285750"/>
            <a:r>
              <a:rPr lang="zh-CN" altLang="en-US" dirty="0"/>
              <a:t>保留全部分析过程</a:t>
            </a:r>
            <a:endParaRPr lang="en-US" altLang="zh-CN" dirty="0"/>
          </a:p>
          <a:p>
            <a:pPr marL="285750" indent="-285750"/>
            <a:r>
              <a:rPr lang="zh-CN" altLang="en-US" dirty="0"/>
              <a:t>完成一次分析后，可通过代码直接重复</a:t>
            </a:r>
            <a:endParaRPr lang="en-US" altLang="zh-CN" dirty="0"/>
          </a:p>
          <a:p>
            <a:pPr marL="285750" indent="-285750"/>
            <a:r>
              <a:rPr lang="zh-CN" altLang="en-US" dirty="0"/>
              <a:t>分析方法灵活多样，新方法容易分享</a:t>
            </a:r>
            <a:endParaRPr lang="en-US" altLang="zh-CN" dirty="0"/>
          </a:p>
          <a:p>
            <a:pPr marL="285750" indent="-285750"/>
            <a:r>
              <a:rPr lang="zh-CN" altLang="en-US" dirty="0"/>
              <a:t>灵活美观的可视化效果</a:t>
            </a:r>
            <a:endParaRPr lang="en-US" altLang="zh-CN" dirty="0"/>
          </a:p>
          <a:p>
            <a:pPr marL="285750" indent="-285750"/>
            <a:r>
              <a:rPr lang="zh-CN" altLang="en-US" dirty="0"/>
              <a:t>可拓展性强</a:t>
            </a:r>
          </a:p>
        </p:txBody>
      </p:sp>
      <p:sp>
        <p:nvSpPr>
          <p:cNvPr id="7" name="Title 6">
            <a:extLst>
              <a:ext uri="{FF2B5EF4-FFF2-40B4-BE49-F238E27FC236}">
                <a16:creationId xmlns:a16="http://schemas.microsoft.com/office/drawing/2014/main" id="{E073CC00-040E-BDE9-5A20-AA4F8B72503E}"/>
              </a:ext>
            </a:extLst>
          </p:cNvPr>
          <p:cNvSpPr>
            <a:spLocks noGrp="1"/>
          </p:cNvSpPr>
          <p:nvPr>
            <p:ph type="title"/>
          </p:nvPr>
        </p:nvSpPr>
        <p:spPr/>
        <p:txBody>
          <a:bodyPr anchor="ctr"/>
          <a:lstStyle/>
          <a:p>
            <a:r>
              <a:rPr lang="en-US" altLang="zh-CN" sz="3600" dirty="0">
                <a:latin typeface="楷体" panose="02010609060101010101" pitchFamily="49" charset="-122"/>
                <a:ea typeface="楷体" panose="02010609060101010101" pitchFamily="49" charset="-122"/>
              </a:rPr>
              <a:t> R</a:t>
            </a:r>
            <a:r>
              <a:rPr lang="zh-CN" altLang="en-US" sz="3600" dirty="0">
                <a:latin typeface="楷体" panose="02010609060101010101" pitchFamily="49" charset="-122"/>
                <a:ea typeface="楷体" panose="02010609060101010101" pitchFamily="49" charset="-122"/>
              </a:rPr>
              <a:t>的优势</a:t>
            </a:r>
            <a:r>
              <a:rPr lang="zh-CN" altLang="en-US" sz="3600" dirty="0">
                <a:latin typeface="STKaiti" panose="02010600040101010101" pitchFamily="2" charset="-122"/>
                <a:ea typeface="STKaiti" panose="02010600040101010101" pitchFamily="2" charset="-122"/>
              </a:rPr>
              <a:t>？</a:t>
            </a:r>
            <a:endParaRPr lang="en-CN" sz="3600" dirty="0"/>
          </a:p>
        </p:txBody>
      </p:sp>
    </p:spTree>
    <p:extLst>
      <p:ext uri="{BB962C8B-B14F-4D97-AF65-F5344CB8AC3E}">
        <p14:creationId xmlns:p14="http://schemas.microsoft.com/office/powerpoint/2010/main" val="2440441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9629D-B2C6-26F7-B2A1-EFA0971C1D55}"/>
              </a:ext>
            </a:extLst>
          </p:cNvPr>
          <p:cNvSpPr>
            <a:spLocks noGrp="1"/>
          </p:cNvSpPr>
          <p:nvPr>
            <p:ph type="title"/>
          </p:nvPr>
        </p:nvSpPr>
        <p:spPr/>
        <p:txBody>
          <a:bodyPr/>
          <a:lstStyle/>
          <a:p>
            <a:endParaRPr lang="en-CN"/>
          </a:p>
        </p:txBody>
      </p:sp>
      <p:sp>
        <p:nvSpPr>
          <p:cNvPr id="4" name="Rectangle 3">
            <a:extLst>
              <a:ext uri="{FF2B5EF4-FFF2-40B4-BE49-F238E27FC236}">
                <a16:creationId xmlns:a16="http://schemas.microsoft.com/office/drawing/2014/main" id="{106044AD-9CC2-1F8F-7372-E9AF3B858D20}"/>
              </a:ext>
            </a:extLst>
          </p:cNvPr>
          <p:cNvSpPr/>
          <p:nvPr/>
        </p:nvSpPr>
        <p:spPr>
          <a:xfrm>
            <a:off x="3349093" y="2136338"/>
            <a:ext cx="5493813" cy="2585323"/>
          </a:xfrm>
          <a:prstGeom prst="rect">
            <a:avLst/>
          </a:prstGeom>
          <a:noFill/>
        </p:spPr>
        <p:txBody>
          <a:bodyPr wrap="none" lIns="91440" tIns="45720" rIns="91440" bIns="45720">
            <a:spAutoFit/>
          </a:bodyPr>
          <a:lstStyle/>
          <a:p>
            <a:pPr algn="ctr"/>
            <a:r>
              <a:rPr lang="en-US" sz="5400" b="0" cap="none" spc="0" dirty="0" err="1">
                <a:ln w="0"/>
                <a:solidFill>
                  <a:schemeClr val="tx1"/>
                </a:solidFill>
                <a:effectLst>
                  <a:outerShdw blurRad="38100" dist="19050" dir="2700000" algn="tl" rotWithShape="0">
                    <a:schemeClr val="dk1">
                      <a:alpha val="40000"/>
                    </a:schemeClr>
                  </a:outerShdw>
                </a:effectLst>
                <a:latin typeface="楷体" panose="02010609060101010101" pitchFamily="49" charset="-122"/>
              </a:rPr>
              <a:t>研究问题有了</a:t>
            </a:r>
            <a:endParaRPr lang="en-US" sz="5400" dirty="0">
              <a:ln w="0"/>
              <a:effectLst>
                <a:outerShdw blurRad="38100" dist="19050" dir="2700000" algn="tl" rotWithShape="0">
                  <a:schemeClr val="dk1">
                    <a:alpha val="40000"/>
                  </a:schemeClr>
                </a:outerShdw>
              </a:effectLst>
              <a:latin typeface="楷体" panose="02010609060101010101" pitchFamily="49" charset="-122"/>
            </a:endParaRPr>
          </a:p>
          <a:p>
            <a:pPr algn="ctr"/>
            <a:r>
              <a:rPr lang="zh-CN" altLang="en-US" sz="5400" b="0" cap="none" spc="0" dirty="0">
                <a:ln w="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也准备使用</a:t>
            </a:r>
            <a:r>
              <a:rPr lang="en-US" altLang="zh-CN"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 panose="02010609060101010101" pitchFamily="49" charset="-122"/>
                <a:cs typeface="Times New Roman" panose="02020603050405020304" pitchFamily="18" charset="0"/>
              </a:rPr>
              <a:t>R</a:t>
            </a:r>
            <a:r>
              <a:rPr lang="zh-CN" altLang="en-US" sz="5400" b="0" cap="none" spc="0" dirty="0">
                <a:ln w="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语言</a:t>
            </a:r>
            <a:endParaRPr lang="en-US" altLang="zh-CN" sz="5400" b="0" cap="none" spc="0" dirty="0">
              <a:ln w="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endParaRPr>
          </a:p>
          <a:p>
            <a:pPr algn="ctr"/>
            <a:r>
              <a:rPr lang="zh-CN" altLang="en-US" sz="5400" dirty="0">
                <a:ln w="0"/>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那就出发！</a:t>
            </a:r>
            <a:endParaRPr lang="en-US" sz="5400" b="0" cap="none" spc="0" dirty="0">
              <a:ln w="0"/>
              <a:solidFill>
                <a:schemeClr val="tx1"/>
              </a:solidFill>
              <a:effectLst>
                <a:outerShdw blurRad="38100" dist="19050" dir="2700000" algn="tl" rotWithShape="0">
                  <a:schemeClr val="dk1">
                    <a:alpha val="40000"/>
                  </a:schemeClr>
                </a:outerShdw>
              </a:effectLst>
              <a:latin typeface="楷体" panose="02010609060101010101" pitchFamily="49" charset="-122"/>
            </a:endParaRPr>
          </a:p>
        </p:txBody>
      </p:sp>
    </p:spTree>
    <p:extLst>
      <p:ext uri="{BB962C8B-B14F-4D97-AF65-F5344CB8AC3E}">
        <p14:creationId xmlns:p14="http://schemas.microsoft.com/office/powerpoint/2010/main" val="86533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846513" y="1843088"/>
            <a:ext cx="10515600" cy="1604966"/>
          </a:xfrm>
          <a:prstGeom prst="rect">
            <a:avLst/>
          </a:prstGeom>
        </p:spPr>
      </p:pic>
      <p:pic>
        <p:nvPicPr>
          <p:cNvPr id="5" name="图片 4"/>
          <p:cNvPicPr>
            <a:picLocks noChangeAspect="1"/>
          </p:cNvPicPr>
          <p:nvPr/>
        </p:nvPicPr>
        <p:blipFill>
          <a:blip r:embed="rId3"/>
          <a:stretch>
            <a:fillRect/>
          </a:stretch>
        </p:blipFill>
        <p:spPr>
          <a:xfrm>
            <a:off x="3622466" y="3771900"/>
            <a:ext cx="5019373" cy="2277447"/>
          </a:xfrm>
          <a:prstGeom prst="rect">
            <a:avLst/>
          </a:prstGeom>
        </p:spPr>
      </p:pic>
      <p:sp>
        <p:nvSpPr>
          <p:cNvPr id="6" name="文本框 5"/>
          <p:cNvSpPr txBox="1"/>
          <p:nvPr/>
        </p:nvSpPr>
        <p:spPr>
          <a:xfrm>
            <a:off x="427654" y="6338143"/>
            <a:ext cx="6038461"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4"/>
              </a:rPr>
              <a:t>https://mirrors.tuna.tsinghua.edu.cn/CRAN/</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R</a:t>
            </a:r>
            <a:r>
              <a:rPr lang="zh-CN" altLang="en-US" sz="3600" dirty="0">
                <a:latin typeface="STKaiti" panose="02010600040101010101" pitchFamily="2" charset="-122"/>
                <a:ea typeface="STKaiti" panose="02010600040101010101" pitchFamily="2" charset="-122"/>
              </a:rPr>
              <a:t>？</a:t>
            </a:r>
            <a:endParaRPr lang="en-CN" sz="3600" dirty="0"/>
          </a:p>
        </p:txBody>
      </p:sp>
    </p:spTree>
    <p:extLst>
      <p:ext uri="{BB962C8B-B14F-4D97-AF65-F5344CB8AC3E}">
        <p14:creationId xmlns:p14="http://schemas.microsoft.com/office/powerpoint/2010/main" val="3159582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内容占位符 6"/>
          <p:cNvGraphicFramePr>
            <a:graphicFrameLocks noGrp="1"/>
          </p:cNvGraphicFramePr>
          <p:nvPr>
            <p:ph idx="1"/>
            <p:extLst>
              <p:ext uri="{D42A27DB-BD31-4B8C-83A1-F6EECF244321}">
                <p14:modId xmlns:p14="http://schemas.microsoft.com/office/powerpoint/2010/main" val="3902873403"/>
              </p:ext>
            </p:extLst>
          </p:nvPr>
        </p:nvGraphicFramePr>
        <p:xfrm>
          <a:off x="838200" y="1825625"/>
          <a:ext cx="10516658" cy="4932680"/>
        </p:xfrm>
        <a:graphic>
          <a:graphicData uri="http://schemas.openxmlformats.org/drawingml/2006/table">
            <a:tbl>
              <a:tblPr/>
              <a:tblGrid>
                <a:gridCol w="10516658">
                  <a:extLst>
                    <a:ext uri="{9D8B030D-6E8A-4147-A177-3AD203B41FA5}">
                      <a16:colId xmlns:a16="http://schemas.microsoft.com/office/drawing/2014/main" val="1581415540"/>
                    </a:ext>
                  </a:extLst>
                </a:gridCol>
              </a:tblGrid>
              <a:tr h="0">
                <a:tc>
                  <a:txBody>
                    <a:bodyPr/>
                    <a:lstStyle/>
                    <a:p>
                      <a:pPr>
                        <a:lnSpc>
                          <a:spcPct val="100000"/>
                        </a:lnSpc>
                        <a:spcBef>
                          <a:spcPts val="1000"/>
                        </a:spcBef>
                      </a:pPr>
                      <a:r>
                        <a:rPr lang="en-US" sz="1600" dirty="0">
                          <a:solidFill>
                            <a:srgbClr val="0000FF"/>
                          </a:solidFill>
                          <a:effectLst/>
                          <a:latin typeface="Times New Roman" panose="02020603050405020304" pitchFamily="18" charset="0"/>
                          <a:cs typeface="Times New Roman" panose="02020603050405020304" pitchFamily="18" charset="0"/>
                          <a:hlinkClick r:id="rId2"/>
                        </a:rPr>
                        <a:t>R-4.2.2-arm64.pkg</a:t>
                      </a:r>
                      <a:r>
                        <a:rPr lang="en-US" sz="1600" dirty="0">
                          <a:latin typeface="Times New Roman" panose="02020603050405020304" pitchFamily="18" charset="0"/>
                          <a:cs typeface="Times New Roman" panose="02020603050405020304" pitchFamily="18" charset="0"/>
                        </a:rPr>
                        <a:t> (notarized and signed)</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SHA1-hash: c3bb657ca6912b9b98e254f63434a365da26848f</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(ca. 86MB) for M1 and higher Macs only!</a:t>
                      </a:r>
                    </a:p>
                    <a:p>
                      <a:pPr>
                        <a:lnSpc>
                          <a:spcPct val="100000"/>
                        </a:lnSpc>
                        <a:spcBef>
                          <a:spcPts val="1000"/>
                        </a:spcBef>
                      </a:pPr>
                      <a:r>
                        <a:rPr lang="en-US" altLang="zh-CN" sz="1600" b="1"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R 4.2.2</a:t>
                      </a: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binary for </a:t>
                      </a:r>
                      <a:r>
                        <a:rPr lang="en-US" altLang="zh-CN" sz="1600" b="0" i="0" kern="1200" dirty="0" err="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macOS</a:t>
                      </a: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11 (</a:t>
                      </a:r>
                      <a:r>
                        <a:rPr lang="en-US" altLang="zh-CN" sz="1600" b="1"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Big Sur</a:t>
                      </a: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and higher, </a:t>
                      </a:r>
                      <a:r>
                        <a:rPr lang="en-US" altLang="zh-CN" sz="1600" b="1" i="0" kern="1200" dirty="0">
                          <a:solidFill>
                            <a:srgbClr val="FF0000"/>
                          </a:solidFill>
                          <a:effectLst/>
                          <a:latin typeface="Times New Roman" panose="02020603050405020304" pitchFamily="18" charset="0"/>
                          <a:ea typeface="楷体" panose="02010609060101010101" pitchFamily="49" charset="-122"/>
                          <a:cs typeface="Times New Roman" panose="02020603050405020304" pitchFamily="18" charset="0"/>
                        </a:rPr>
                        <a:t>Apple silicon arm64</a:t>
                      </a: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build, signed and notarized package.</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r>
                      <a:br>
                        <a:rPr lang="en-US" altLang="zh-CN" sz="1600" dirty="0">
                          <a:latin typeface="Times New Roman" panose="02020603050405020304" pitchFamily="18" charset="0"/>
                          <a:ea typeface="楷体" panose="02010609060101010101" pitchFamily="49" charset="-122"/>
                          <a:cs typeface="Times New Roman" panose="02020603050405020304" pitchFamily="18" charset="0"/>
                        </a:rPr>
                      </a:b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Contains R 4.2.2 framework, </a:t>
                      </a:r>
                      <a:r>
                        <a:rPr lang="en-US" altLang="zh-CN" sz="1600" b="0" i="0" kern="1200" dirty="0" err="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R.app</a:t>
                      </a: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GUI 1.79 for Apple silicon Macs (M1 and higher), </a:t>
                      </a:r>
                      <a:r>
                        <a:rPr lang="en-US" altLang="zh-CN" sz="1600" b="0" i="0" kern="1200" dirty="0" err="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Tcl</a:t>
                      </a: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0" i="0" kern="1200" dirty="0" err="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Tk</a:t>
                      </a: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8.6.12 X11 libraries and </a:t>
                      </a:r>
                      <a:r>
                        <a:rPr lang="en-US" altLang="zh-CN" sz="1600" b="0" i="0" kern="1200" dirty="0" err="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Texinfo</a:t>
                      </a: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6.8.</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r>
                      <a:br>
                        <a:rPr lang="en-US" altLang="zh-CN" sz="1600" dirty="0">
                          <a:latin typeface="Times New Roman" panose="02020603050405020304" pitchFamily="18" charset="0"/>
                          <a:ea typeface="楷体" panose="02010609060101010101" pitchFamily="49" charset="-122"/>
                          <a:cs typeface="Times New Roman" panose="02020603050405020304" pitchFamily="18" charset="0"/>
                        </a:rPr>
                      </a:br>
                      <a:r>
                        <a:rPr lang="en-US" altLang="zh-CN" sz="1600" b="1" i="0" kern="1200" dirty="0">
                          <a:solidFill>
                            <a:srgbClr val="FF0000"/>
                          </a:solidFill>
                          <a:effectLst/>
                          <a:latin typeface="Times New Roman" panose="02020603050405020304" pitchFamily="18" charset="0"/>
                          <a:ea typeface="楷体" panose="02010609060101010101" pitchFamily="49" charset="-122"/>
                          <a:cs typeface="Times New Roman" panose="02020603050405020304" pitchFamily="18" charset="0"/>
                        </a:rPr>
                        <a:t>Important: this version does NOT work on older Intel-based Macs</a:t>
                      </a: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 see below for Intel version.</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r>
                      <a:br>
                        <a:rPr lang="en-US" altLang="zh-CN" sz="1600" dirty="0">
                          <a:latin typeface="Times New Roman" panose="02020603050405020304" pitchFamily="18" charset="0"/>
                          <a:ea typeface="楷体" panose="02010609060101010101" pitchFamily="49" charset="-122"/>
                          <a:cs typeface="Times New Roman" panose="02020603050405020304" pitchFamily="18" charset="0"/>
                        </a:rPr>
                      </a:br>
                      <a:r>
                        <a:rPr lang="en-US" altLang="zh-CN" sz="1600" b="0" i="0" kern="1200" dirty="0" err="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macOS</a:t>
                      </a: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Ventura users: there is a known bug in Ventura, if the installation fails, move the downloaded file away from the </a:t>
                      </a:r>
                      <a:r>
                        <a:rPr lang="en-US" altLang="zh-CN" sz="1600" b="0" i="1"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Downloads</a:t>
                      </a: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folder (e.g., to your home or Desktop)</a:t>
                      </a:r>
                    </a:p>
                    <a:p>
                      <a:pPr>
                        <a:lnSpc>
                          <a:spcPct val="100000"/>
                        </a:lnSpc>
                        <a:spcBef>
                          <a:spcPts val="1000"/>
                        </a:spcBef>
                      </a:pP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Note: the use of X11 (including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tcltk</a:t>
                      </a: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requires </a:t>
                      </a:r>
                      <a:r>
                        <a:rPr lang="en-US" altLang="zh-CN" sz="1600" b="0" i="0" kern="1200" dirty="0" err="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hlinkClick r:id="rId3"/>
                        </a:rPr>
                        <a:t>XQuartz</a:t>
                      </a: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(version 2.8.1 or later). Always re-install </a:t>
                      </a:r>
                      <a:r>
                        <a:rPr lang="en-US" altLang="zh-CN" sz="1600" b="0" i="0" kern="1200" dirty="0" err="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XQuartz</a:t>
                      </a: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when upgrading your </a:t>
                      </a:r>
                      <a:r>
                        <a:rPr lang="en-US" altLang="zh-CN" sz="1600" b="0" i="0" kern="1200" dirty="0" err="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macOS</a:t>
                      </a: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to a new major version.</a:t>
                      </a:r>
                    </a:p>
                    <a:p>
                      <a:pPr>
                        <a:lnSpc>
                          <a:spcPct val="100000"/>
                        </a:lnSpc>
                        <a:spcBef>
                          <a:spcPts val="1000"/>
                        </a:spcBef>
                      </a:pP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This release uses </a:t>
                      </a:r>
                      <a:r>
                        <a:rPr lang="en-US" altLang="zh-CN" sz="1600" b="0" i="0" kern="1200" dirty="0" err="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Xcode</a:t>
                      </a: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13.1 and experimental GNU Fortran 12 arm64 fork. If you wish to compile R packages which contain Fortran code, you may need to download GNU Fortran for arm64 from </a:t>
                      </a: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hlinkClick r:id="rId4"/>
                        </a:rPr>
                        <a:t>https://mac.R-project.org/tools</a:t>
                      </a: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Any external libraries and tools are expected to live in /opt/R/arm64 to not conflict with Intel-based software and this build will not use /</a:t>
                      </a:r>
                      <a:r>
                        <a:rPr lang="en-US" altLang="zh-CN" sz="1600" b="0" i="0" kern="1200" dirty="0" err="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usr</a:t>
                      </a: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/local to avoid such conflicts (see the </a:t>
                      </a: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hlinkClick r:id="rId4"/>
                        </a:rPr>
                        <a:t>tools page</a:t>
                      </a:r>
                      <a:r>
                        <a:rPr lang="en-US" altLang="zh-CN" sz="1600" b="0" i="0" kern="12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for more details).</a:t>
                      </a:r>
                    </a:p>
                    <a:p>
                      <a:pPr>
                        <a:lnSpc>
                          <a:spcPct val="100000"/>
                        </a:lnSpc>
                        <a:spcBef>
                          <a:spcPts val="1000"/>
                        </a:spcBef>
                      </a:pPr>
                      <a:endParaRPr lang="en-US" dirty="0">
                        <a:latin typeface="楷体" panose="02010609060101010101" pitchFamily="49" charset="-122"/>
                      </a:endParaRPr>
                    </a:p>
                    <a:p>
                      <a:pPr>
                        <a:lnSpc>
                          <a:spcPct val="100000"/>
                        </a:lnSpc>
                        <a:spcBef>
                          <a:spcPts val="1000"/>
                        </a:spcBef>
                      </a:pPr>
                      <a:endParaRPr lang="en-US" dirty="0">
                        <a:latin typeface="楷体" panose="02010609060101010101" pitchFamily="49" charset="-122"/>
                      </a:endParaRPr>
                    </a:p>
                  </a:txBody>
                  <a:tcPr marL="101610" marR="101610">
                    <a:lnL>
                      <a:noFill/>
                    </a:lnL>
                    <a:lnR>
                      <a:noFill/>
                    </a:lnR>
                    <a:lnT>
                      <a:noFill/>
                    </a:lnT>
                    <a:lnB>
                      <a:noFill/>
                    </a:lnB>
                  </a:tcPr>
                </a:tc>
                <a:extLst>
                  <a:ext uri="{0D108BD9-81ED-4DB2-BD59-A6C34878D82A}">
                    <a16:rowId xmlns:a16="http://schemas.microsoft.com/office/drawing/2014/main" val="3108988691"/>
                  </a:ext>
                </a:extLst>
              </a:tr>
            </a:tbl>
          </a:graphicData>
        </a:graphic>
      </p:graphicFrame>
      <p:sp>
        <p:nvSpPr>
          <p:cNvPr id="6"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R</a:t>
            </a:r>
            <a:r>
              <a:rPr lang="zh-CN" altLang="en-US" sz="3600" dirty="0">
                <a:latin typeface="STKaiti" panose="02010600040101010101" pitchFamily="2" charset="-122"/>
                <a:ea typeface="STKaiti" panose="02010600040101010101" pitchFamily="2" charset="-122"/>
              </a:rPr>
              <a:t>？</a:t>
            </a:r>
            <a:endParaRPr lang="en-CN" sz="3600" dirty="0"/>
          </a:p>
        </p:txBody>
      </p:sp>
    </p:spTree>
    <p:extLst>
      <p:ext uri="{BB962C8B-B14F-4D97-AF65-F5344CB8AC3E}">
        <p14:creationId xmlns:p14="http://schemas.microsoft.com/office/powerpoint/2010/main" val="2066829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pPr marL="0" indent="0">
              <a:lnSpc>
                <a:spcPct val="100000"/>
              </a:lnSpc>
              <a:spcBef>
                <a:spcPts val="1200"/>
              </a:spcBef>
              <a:buNone/>
            </a:pPr>
            <a:r>
              <a:rPr lang="en-US" altLang="zh-CN" sz="1600" dirty="0">
                <a:latin typeface="Times New Roman" panose="02020603050405020304" pitchFamily="18" charset="0"/>
                <a:cs typeface="Times New Roman" panose="02020603050405020304" pitchFamily="18" charset="0"/>
                <a:hlinkClick r:id="rId2"/>
              </a:rPr>
              <a:t>R-4.2.2.pkg</a:t>
            </a:r>
            <a:r>
              <a:rPr lang="en-US" altLang="zh-CN" sz="1600" dirty="0">
                <a:latin typeface="Times New Roman" panose="02020603050405020304" pitchFamily="18" charset="0"/>
                <a:cs typeface="Times New Roman" panose="02020603050405020304" pitchFamily="18" charset="0"/>
              </a:rPr>
              <a:t> (notarized and signed)</a:t>
            </a:r>
            <a:br>
              <a:rPr lang="en-US" altLang="zh-CN" sz="1600" dirty="0">
                <a:latin typeface="Times New Roman" panose="02020603050405020304" pitchFamily="18" charset="0"/>
                <a:cs typeface="Times New Roman" panose="02020603050405020304" pitchFamily="18" charset="0"/>
              </a:rPr>
            </a:br>
            <a:r>
              <a:rPr lang="en-US" altLang="zh-CN" sz="1600" dirty="0">
                <a:latin typeface="Times New Roman" panose="02020603050405020304" pitchFamily="18" charset="0"/>
                <a:cs typeface="Times New Roman" panose="02020603050405020304" pitchFamily="18" charset="0"/>
              </a:rPr>
              <a:t>SHA1-hash: 99b8d184f855e630ac950ca4e62cb7fc9a1f7b2e</a:t>
            </a:r>
            <a:br>
              <a:rPr lang="en-US" altLang="zh-CN" sz="1600" dirty="0">
                <a:latin typeface="Times New Roman" panose="02020603050405020304" pitchFamily="18" charset="0"/>
                <a:cs typeface="Times New Roman" panose="02020603050405020304" pitchFamily="18" charset="0"/>
              </a:rPr>
            </a:br>
            <a:r>
              <a:rPr lang="en-US" altLang="zh-CN" sz="1600" dirty="0">
                <a:latin typeface="Times New Roman" panose="02020603050405020304" pitchFamily="18" charset="0"/>
                <a:cs typeface="Times New Roman" panose="02020603050405020304" pitchFamily="18" charset="0"/>
              </a:rPr>
              <a:t>(ca. 87MB) for Intel Macs</a:t>
            </a:r>
          </a:p>
          <a:p>
            <a:pPr marL="0" indent="0">
              <a:lnSpc>
                <a:spcPct val="100000"/>
              </a:lnSpc>
              <a:spcBef>
                <a:spcPts val="1200"/>
              </a:spcBef>
              <a:buNone/>
            </a:pPr>
            <a:r>
              <a:rPr lang="en-US" altLang="zh-CN" sz="1600" b="1" dirty="0">
                <a:latin typeface="Times New Roman" panose="02020603050405020304" pitchFamily="18" charset="0"/>
                <a:cs typeface="Times New Roman" panose="02020603050405020304" pitchFamily="18" charset="0"/>
              </a:rPr>
              <a:t>R 4.2.2 </a:t>
            </a:r>
            <a:r>
              <a:rPr lang="en-US" altLang="zh-CN" sz="1600" dirty="0">
                <a:latin typeface="Times New Roman" panose="02020603050405020304" pitchFamily="18" charset="0"/>
                <a:cs typeface="Times New Roman" panose="02020603050405020304" pitchFamily="18" charset="0"/>
              </a:rPr>
              <a:t>binary for </a:t>
            </a:r>
            <a:r>
              <a:rPr lang="en-US" altLang="zh-CN" sz="1600" dirty="0" err="1">
                <a:latin typeface="Times New Roman" panose="02020603050405020304" pitchFamily="18" charset="0"/>
                <a:cs typeface="Times New Roman" panose="02020603050405020304" pitchFamily="18" charset="0"/>
              </a:rPr>
              <a:t>macOS</a:t>
            </a:r>
            <a:r>
              <a:rPr lang="en-US" altLang="zh-CN" sz="1600" dirty="0">
                <a:latin typeface="Times New Roman" panose="02020603050405020304" pitchFamily="18" charset="0"/>
                <a:cs typeface="Times New Roman" panose="02020603050405020304" pitchFamily="18" charset="0"/>
              </a:rPr>
              <a:t> 10.13 (</a:t>
            </a:r>
            <a:r>
              <a:rPr lang="en-US" altLang="zh-CN" sz="1600" b="1" dirty="0">
                <a:latin typeface="Times New Roman" panose="02020603050405020304" pitchFamily="18" charset="0"/>
                <a:cs typeface="Times New Roman" panose="02020603050405020304" pitchFamily="18" charset="0"/>
              </a:rPr>
              <a:t>High Sierra</a:t>
            </a:r>
            <a:r>
              <a:rPr lang="en-US" altLang="zh-CN" sz="1600" dirty="0">
                <a:latin typeface="Times New Roman" panose="02020603050405020304" pitchFamily="18" charset="0"/>
                <a:cs typeface="Times New Roman" panose="02020603050405020304" pitchFamily="18" charset="0"/>
              </a:rPr>
              <a:t>) and higher, </a:t>
            </a:r>
            <a:r>
              <a:rPr lang="en-US" altLang="zh-CN" sz="1600" b="1" dirty="0">
                <a:solidFill>
                  <a:srgbClr val="FF0000"/>
                </a:solidFill>
                <a:latin typeface="Times New Roman" panose="02020603050405020304" pitchFamily="18" charset="0"/>
                <a:cs typeface="Times New Roman" panose="02020603050405020304" pitchFamily="18" charset="0"/>
              </a:rPr>
              <a:t>Intel 64-bit</a:t>
            </a:r>
            <a:r>
              <a:rPr lang="en-US" altLang="zh-CN" sz="1600" b="1"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(older Macs) build, signed and notarized package.</a:t>
            </a:r>
          </a:p>
          <a:p>
            <a:pPr marL="0" indent="0">
              <a:lnSpc>
                <a:spcPct val="100000"/>
              </a:lnSpc>
              <a:spcBef>
                <a:spcPts val="1200"/>
              </a:spcBef>
              <a:buNone/>
            </a:pPr>
            <a:r>
              <a:rPr lang="en-US" altLang="zh-CN" sz="1600" dirty="0">
                <a:latin typeface="Times New Roman" panose="02020603050405020304" pitchFamily="18" charset="0"/>
                <a:cs typeface="Times New Roman" panose="02020603050405020304" pitchFamily="18" charset="0"/>
              </a:rPr>
              <a:t>Contains R 4.2.2 framework, </a:t>
            </a:r>
            <a:r>
              <a:rPr lang="en-US" altLang="zh-CN" sz="1600" dirty="0" err="1">
                <a:latin typeface="Times New Roman" panose="02020603050405020304" pitchFamily="18" charset="0"/>
                <a:cs typeface="Times New Roman" panose="02020603050405020304" pitchFamily="18" charset="0"/>
              </a:rPr>
              <a:t>R.app</a:t>
            </a:r>
            <a:r>
              <a:rPr lang="en-US" altLang="zh-CN" sz="1600" dirty="0">
                <a:latin typeface="Times New Roman" panose="02020603050405020304" pitchFamily="18" charset="0"/>
                <a:cs typeface="Times New Roman" panose="02020603050405020304" pitchFamily="18" charset="0"/>
              </a:rPr>
              <a:t> GUI 1.79 in 64-bit for Intel Macs, </a:t>
            </a:r>
            <a:r>
              <a:rPr lang="en-US" altLang="zh-CN" sz="1600" dirty="0" err="1">
                <a:latin typeface="Times New Roman" panose="02020603050405020304" pitchFamily="18" charset="0"/>
                <a:cs typeface="Times New Roman" panose="02020603050405020304" pitchFamily="18" charset="0"/>
              </a:rPr>
              <a:t>Tcl</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Tk</a:t>
            </a:r>
            <a:r>
              <a:rPr lang="en-US" altLang="zh-CN" sz="1600" dirty="0">
                <a:latin typeface="Times New Roman" panose="02020603050405020304" pitchFamily="18" charset="0"/>
                <a:cs typeface="Times New Roman" panose="02020603050405020304" pitchFamily="18" charset="0"/>
              </a:rPr>
              <a:t> 8.6.6 X11 libraries and </a:t>
            </a:r>
            <a:r>
              <a:rPr lang="en-US" altLang="zh-CN" sz="1600" dirty="0" err="1">
                <a:latin typeface="Times New Roman" panose="02020603050405020304" pitchFamily="18" charset="0"/>
                <a:cs typeface="Times New Roman" panose="02020603050405020304" pitchFamily="18" charset="0"/>
              </a:rPr>
              <a:t>Texinfo</a:t>
            </a:r>
            <a:r>
              <a:rPr lang="en-US" altLang="zh-CN" sz="1600" dirty="0">
                <a:latin typeface="Times New Roman" panose="02020603050405020304" pitchFamily="18" charset="0"/>
                <a:cs typeface="Times New Roman" panose="02020603050405020304" pitchFamily="18" charset="0"/>
              </a:rPr>
              <a:t> 6.7. The latter two components are optional and can be </a:t>
            </a:r>
            <a:r>
              <a:rPr lang="en-US" altLang="zh-CN" sz="1600" dirty="0" err="1">
                <a:latin typeface="Times New Roman" panose="02020603050405020304" pitchFamily="18" charset="0"/>
                <a:cs typeface="Times New Roman" panose="02020603050405020304" pitchFamily="18" charset="0"/>
              </a:rPr>
              <a:t>ommitted</a:t>
            </a:r>
            <a:r>
              <a:rPr lang="en-US" altLang="zh-CN" sz="1600" dirty="0">
                <a:latin typeface="Times New Roman" panose="02020603050405020304" pitchFamily="18" charset="0"/>
                <a:cs typeface="Times New Roman" panose="02020603050405020304" pitchFamily="18" charset="0"/>
              </a:rPr>
              <a:t> when choosing "custom install", they are only needed if you want to use the </a:t>
            </a:r>
            <a:r>
              <a:rPr lang="en-US" altLang="zh-CN" sz="1600" dirty="0" err="1">
                <a:latin typeface="Times New Roman" panose="02020603050405020304" pitchFamily="18" charset="0"/>
                <a:cs typeface="Times New Roman" panose="02020603050405020304" pitchFamily="18" charset="0"/>
              </a:rPr>
              <a:t>tcltk</a:t>
            </a:r>
            <a:r>
              <a:rPr lang="en-US" altLang="zh-CN" sz="1600" dirty="0">
                <a:latin typeface="Times New Roman" panose="02020603050405020304" pitchFamily="18" charset="0"/>
                <a:cs typeface="Times New Roman" panose="02020603050405020304" pitchFamily="18" charset="0"/>
              </a:rPr>
              <a:t> R package or build package documentation from sources.</a:t>
            </a:r>
          </a:p>
          <a:p>
            <a:pPr marL="0" indent="0">
              <a:lnSpc>
                <a:spcPct val="100000"/>
              </a:lnSpc>
              <a:spcBef>
                <a:spcPts val="1200"/>
              </a:spcBef>
              <a:buNone/>
            </a:pPr>
            <a:r>
              <a:rPr lang="en-US" altLang="zh-CN" sz="1600" dirty="0">
                <a:latin typeface="Times New Roman" panose="02020603050405020304" pitchFamily="18" charset="0"/>
                <a:cs typeface="Times New Roman" panose="02020603050405020304" pitchFamily="18" charset="0"/>
              </a:rPr>
              <a:t>Note: the use of X11 (including </a:t>
            </a:r>
            <a:r>
              <a:rPr lang="en-US" altLang="zh-CN" sz="1600" dirty="0" err="1">
                <a:latin typeface="Times New Roman" panose="02020603050405020304" pitchFamily="18" charset="0"/>
                <a:cs typeface="Times New Roman" panose="02020603050405020304" pitchFamily="18" charset="0"/>
              </a:rPr>
              <a:t>tcltk</a:t>
            </a:r>
            <a:r>
              <a:rPr lang="en-US" altLang="zh-CN" sz="1600" dirty="0">
                <a:latin typeface="Times New Roman" panose="02020603050405020304" pitchFamily="18" charset="0"/>
                <a:cs typeface="Times New Roman" panose="02020603050405020304" pitchFamily="18" charset="0"/>
              </a:rPr>
              <a:t>) requires </a:t>
            </a:r>
            <a:r>
              <a:rPr lang="en-US" altLang="zh-CN" sz="1600" dirty="0" err="1">
                <a:latin typeface="Times New Roman" panose="02020603050405020304" pitchFamily="18" charset="0"/>
                <a:cs typeface="Times New Roman" panose="02020603050405020304" pitchFamily="18" charset="0"/>
                <a:hlinkClick r:id="rId3"/>
              </a:rPr>
              <a:t>XQuartz</a:t>
            </a:r>
            <a:r>
              <a:rPr lang="en-US" altLang="zh-CN" sz="1600" dirty="0">
                <a:latin typeface="Times New Roman" panose="02020603050405020304" pitchFamily="18" charset="0"/>
                <a:cs typeface="Times New Roman" panose="02020603050405020304" pitchFamily="18" charset="0"/>
              </a:rPr>
              <a:t> (version 2.7.11 or later) since it is no longer part of </a:t>
            </a:r>
            <a:r>
              <a:rPr lang="en-US" altLang="zh-CN" sz="1600" dirty="0" err="1">
                <a:latin typeface="Times New Roman" panose="02020603050405020304" pitchFamily="18" charset="0"/>
                <a:cs typeface="Times New Roman" panose="02020603050405020304" pitchFamily="18" charset="0"/>
              </a:rPr>
              <a:t>macOS</a:t>
            </a:r>
            <a:r>
              <a:rPr lang="en-US" altLang="zh-CN" sz="1600" dirty="0">
                <a:latin typeface="Times New Roman" panose="02020603050405020304" pitchFamily="18" charset="0"/>
                <a:cs typeface="Times New Roman" panose="02020603050405020304" pitchFamily="18" charset="0"/>
              </a:rPr>
              <a:t>. Always re-install </a:t>
            </a:r>
            <a:r>
              <a:rPr lang="en-US" altLang="zh-CN" sz="1600" dirty="0" err="1">
                <a:latin typeface="Times New Roman" panose="02020603050405020304" pitchFamily="18" charset="0"/>
                <a:cs typeface="Times New Roman" panose="02020603050405020304" pitchFamily="18" charset="0"/>
              </a:rPr>
              <a:t>XQuartz</a:t>
            </a:r>
            <a:r>
              <a:rPr lang="en-US" altLang="zh-CN" sz="1600" dirty="0">
                <a:latin typeface="Times New Roman" panose="02020603050405020304" pitchFamily="18" charset="0"/>
                <a:cs typeface="Times New Roman" panose="02020603050405020304" pitchFamily="18" charset="0"/>
              </a:rPr>
              <a:t> when upgrading your </a:t>
            </a:r>
            <a:r>
              <a:rPr lang="en-US" altLang="zh-CN" sz="1600" dirty="0" err="1">
                <a:latin typeface="Times New Roman" panose="02020603050405020304" pitchFamily="18" charset="0"/>
                <a:cs typeface="Times New Roman" panose="02020603050405020304" pitchFamily="18" charset="0"/>
              </a:rPr>
              <a:t>macOS</a:t>
            </a:r>
            <a:r>
              <a:rPr lang="en-US" altLang="zh-CN" sz="1600" dirty="0">
                <a:latin typeface="Times New Roman" panose="02020603050405020304" pitchFamily="18" charset="0"/>
                <a:cs typeface="Times New Roman" panose="02020603050405020304" pitchFamily="18" charset="0"/>
              </a:rPr>
              <a:t> to a new major version.</a:t>
            </a:r>
          </a:p>
          <a:p>
            <a:pPr marL="0" indent="0">
              <a:lnSpc>
                <a:spcPct val="100000"/>
              </a:lnSpc>
              <a:spcBef>
                <a:spcPts val="1200"/>
              </a:spcBef>
              <a:buNone/>
            </a:pPr>
            <a:r>
              <a:rPr lang="en-US" altLang="zh-CN" sz="1600" dirty="0">
                <a:latin typeface="Times New Roman" panose="02020603050405020304" pitchFamily="18" charset="0"/>
                <a:cs typeface="Times New Roman" panose="02020603050405020304" pitchFamily="18" charset="0"/>
              </a:rPr>
              <a:t>This release supports Intel Macs, but it is also known to work using Rosetta2 on M1-based Macs. For native Apple silicon arm64 binary see above.</a:t>
            </a:r>
          </a:p>
          <a:p>
            <a:pPr marL="0" indent="0">
              <a:lnSpc>
                <a:spcPct val="100000"/>
              </a:lnSpc>
              <a:spcBef>
                <a:spcPts val="1200"/>
              </a:spcBef>
              <a:buNone/>
            </a:pPr>
            <a:r>
              <a:rPr lang="en-US" altLang="zh-CN" sz="1600" b="1" dirty="0">
                <a:latin typeface="Times New Roman" panose="02020603050405020304" pitchFamily="18" charset="0"/>
                <a:cs typeface="Times New Roman" panose="02020603050405020304" pitchFamily="18" charset="0"/>
              </a:rPr>
              <a:t>Important: </a:t>
            </a:r>
            <a:r>
              <a:rPr lang="en-US" altLang="zh-CN" sz="1600" dirty="0">
                <a:latin typeface="Times New Roman" panose="02020603050405020304" pitchFamily="18" charset="0"/>
                <a:cs typeface="Times New Roman" panose="02020603050405020304" pitchFamily="18" charset="0"/>
              </a:rPr>
              <a:t>this release uses </a:t>
            </a:r>
            <a:r>
              <a:rPr lang="en-US" altLang="zh-CN" sz="1600" dirty="0" err="1">
                <a:latin typeface="Times New Roman" panose="02020603050405020304" pitchFamily="18" charset="0"/>
                <a:cs typeface="Times New Roman" panose="02020603050405020304" pitchFamily="18" charset="0"/>
              </a:rPr>
              <a:t>Xcode</a:t>
            </a:r>
            <a:r>
              <a:rPr lang="en-US" altLang="zh-CN" sz="1600" dirty="0">
                <a:latin typeface="Times New Roman" panose="02020603050405020304" pitchFamily="18" charset="0"/>
                <a:cs typeface="Times New Roman" panose="02020603050405020304" pitchFamily="18" charset="0"/>
              </a:rPr>
              <a:t> 12.4 and GNU Fortran 8.2. If you wish to compile R packages from sources, you may need to download GNU Fortran 8.2 - see the </a:t>
            </a:r>
            <a:r>
              <a:rPr lang="en-US" altLang="zh-CN" sz="1600" dirty="0">
                <a:latin typeface="Times New Roman" panose="02020603050405020304" pitchFamily="18" charset="0"/>
                <a:cs typeface="Times New Roman" panose="02020603050405020304" pitchFamily="18" charset="0"/>
                <a:hlinkClick r:id="rId4"/>
              </a:rPr>
              <a:t>tools</a:t>
            </a:r>
            <a:r>
              <a:rPr lang="en-US" altLang="zh-CN" sz="1600" dirty="0">
                <a:latin typeface="Times New Roman" panose="02020603050405020304" pitchFamily="18" charset="0"/>
                <a:cs typeface="Times New Roman" panose="02020603050405020304" pitchFamily="18" charset="0"/>
              </a:rPr>
              <a:t> directory.</a:t>
            </a:r>
            <a:endParaRPr lang="zh-CN" altLang="en-US" sz="1600" dirty="0">
              <a:latin typeface="Times New Roman" panose="02020603050405020304" pitchFamily="18" charset="0"/>
              <a:cs typeface="Times New Roman" panose="02020603050405020304" pitchFamily="18" charset="0"/>
            </a:endParaRPr>
          </a:p>
        </p:txBody>
      </p:sp>
      <p:sp>
        <p:nvSpPr>
          <p:cNvPr id="6"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R</a:t>
            </a:r>
            <a:r>
              <a:rPr lang="zh-CN" altLang="en-US" sz="3600" dirty="0">
                <a:latin typeface="STKaiti" panose="02010600040101010101" pitchFamily="2" charset="-122"/>
                <a:ea typeface="STKaiti" panose="02010600040101010101" pitchFamily="2" charset="-122"/>
              </a:rPr>
              <a:t>？</a:t>
            </a:r>
            <a:endParaRPr lang="en-CN" sz="3600" dirty="0"/>
          </a:p>
        </p:txBody>
      </p:sp>
    </p:spTree>
    <p:extLst>
      <p:ext uri="{BB962C8B-B14F-4D97-AF65-F5344CB8AC3E}">
        <p14:creationId xmlns:p14="http://schemas.microsoft.com/office/powerpoint/2010/main" val="30002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2"/>
          <a:srcRect l="1303" t="2156" r="1561" b="1619"/>
          <a:stretch/>
        </p:blipFill>
        <p:spPr>
          <a:xfrm>
            <a:off x="3396000" y="2089699"/>
            <a:ext cx="5400000" cy="3671315"/>
          </a:xfrm>
          <a:prstGeom prst="rect">
            <a:avLst/>
          </a:prstGeom>
        </p:spPr>
      </p:pic>
      <p:sp>
        <p:nvSpPr>
          <p:cNvPr id="8"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R</a:t>
            </a:r>
            <a:r>
              <a:rPr lang="zh-CN" altLang="en-US" sz="3600" dirty="0">
                <a:latin typeface="STKaiti" panose="02010600040101010101" pitchFamily="2" charset="-122"/>
                <a:ea typeface="STKaiti" panose="02010600040101010101" pitchFamily="2" charset="-122"/>
              </a:rPr>
              <a:t>？</a:t>
            </a:r>
            <a:endParaRPr lang="en-CN" sz="3600" dirty="0"/>
          </a:p>
        </p:txBody>
      </p:sp>
    </p:spTree>
    <p:extLst>
      <p:ext uri="{BB962C8B-B14F-4D97-AF65-F5344CB8AC3E}">
        <p14:creationId xmlns:p14="http://schemas.microsoft.com/office/powerpoint/2010/main" val="2111067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rotWithShape="1">
          <a:blip r:embed="rId2"/>
          <a:srcRect l="1612" t="5506" r="3407" b="2499"/>
          <a:stretch/>
        </p:blipFill>
        <p:spPr>
          <a:xfrm>
            <a:off x="3396000" y="2422208"/>
            <a:ext cx="5400000" cy="2721882"/>
          </a:xfrm>
          <a:prstGeom prst="rect">
            <a:avLst/>
          </a:prstGeom>
        </p:spPr>
      </p:pic>
      <p:sp>
        <p:nvSpPr>
          <p:cNvPr id="6"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R</a:t>
            </a:r>
            <a:r>
              <a:rPr lang="zh-CN" altLang="en-US" sz="3600" dirty="0">
                <a:latin typeface="STKaiti" panose="02010600040101010101" pitchFamily="2" charset="-122"/>
                <a:ea typeface="STKaiti" panose="02010600040101010101" pitchFamily="2" charset="-122"/>
              </a:rPr>
              <a:t>？</a:t>
            </a:r>
            <a:endParaRPr lang="en-CN" sz="3600" dirty="0"/>
          </a:p>
        </p:txBody>
      </p:sp>
    </p:spTree>
    <p:extLst>
      <p:ext uri="{BB962C8B-B14F-4D97-AF65-F5344CB8AC3E}">
        <p14:creationId xmlns:p14="http://schemas.microsoft.com/office/powerpoint/2010/main" val="3593036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89935" y="5988896"/>
            <a:ext cx="8012130" cy="584775"/>
          </a:xfrm>
          <a:prstGeom prst="rect">
            <a:avLst/>
          </a:prstGeom>
          <a:noFill/>
        </p:spPr>
        <p:txBody>
          <a:bodyPr wrap="none" rtlCol="0">
            <a:spAutoFit/>
          </a:bodyPr>
          <a:lstStyle/>
          <a:p>
            <a:r>
              <a:rPr lang="zh-CN" altLang="en-US" sz="3200" b="1" dirty="0">
                <a:solidFill>
                  <a:srgbClr val="FF0000"/>
                </a:solidFill>
                <a:latin typeface="楷体" panose="02010609060101010101" pitchFamily="49" charset="-122"/>
                <a:ea typeface="楷体" panose="02010609060101010101" pitchFamily="49" charset="-122"/>
              </a:rPr>
              <a:t>注意！请勿将安装路径设置在中文目录下！</a:t>
            </a:r>
          </a:p>
        </p:txBody>
      </p:sp>
      <p:pic>
        <p:nvPicPr>
          <p:cNvPr id="6" name="内容占位符 5"/>
          <p:cNvPicPr>
            <a:picLocks noGrp="1" noChangeAspect="1"/>
          </p:cNvPicPr>
          <p:nvPr>
            <p:ph idx="1"/>
          </p:nvPr>
        </p:nvPicPr>
        <p:blipFill rotWithShape="1">
          <a:blip r:embed="rId2"/>
          <a:srcRect l="2690" t="2189" r="2022" b="1527"/>
          <a:stretch/>
        </p:blipFill>
        <p:spPr>
          <a:xfrm>
            <a:off x="3396000" y="2070919"/>
            <a:ext cx="5400000" cy="3690146"/>
          </a:xfrm>
          <a:prstGeom prst="rect">
            <a:avLst/>
          </a:prstGeom>
        </p:spPr>
      </p:pic>
      <p:sp>
        <p:nvSpPr>
          <p:cNvPr id="8"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R</a:t>
            </a:r>
            <a:r>
              <a:rPr lang="zh-CN" altLang="en-US" sz="3600" dirty="0">
                <a:latin typeface="STKaiti" panose="02010600040101010101" pitchFamily="2" charset="-122"/>
                <a:ea typeface="STKaiti" panose="02010600040101010101" pitchFamily="2" charset="-122"/>
              </a:rPr>
              <a:t>？</a:t>
            </a:r>
            <a:endParaRPr lang="en-CN" sz="3600" dirty="0"/>
          </a:p>
        </p:txBody>
      </p:sp>
    </p:spTree>
    <p:extLst>
      <p:ext uri="{BB962C8B-B14F-4D97-AF65-F5344CB8AC3E}">
        <p14:creationId xmlns:p14="http://schemas.microsoft.com/office/powerpoint/2010/main" val="2410398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2"/>
          <a:srcRect l="1172" t="2353" r="1623" b="1453"/>
          <a:stretch/>
        </p:blipFill>
        <p:spPr>
          <a:xfrm>
            <a:off x="3396000" y="2023197"/>
            <a:ext cx="5400000" cy="3667559"/>
          </a:xfrm>
          <a:prstGeom prst="rect">
            <a:avLst/>
          </a:prstGeom>
        </p:spPr>
      </p:pic>
      <p:sp>
        <p:nvSpPr>
          <p:cNvPr id="6"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R</a:t>
            </a:r>
            <a:r>
              <a:rPr lang="zh-CN" altLang="en-US" sz="3600" dirty="0">
                <a:latin typeface="STKaiti" panose="02010600040101010101" pitchFamily="2" charset="-122"/>
                <a:ea typeface="STKaiti" panose="02010600040101010101" pitchFamily="2" charset="-122"/>
              </a:rPr>
              <a:t>？</a:t>
            </a:r>
            <a:endParaRPr lang="en-CN" sz="3600" dirty="0"/>
          </a:p>
        </p:txBody>
      </p:sp>
    </p:spTree>
    <p:extLst>
      <p:ext uri="{BB962C8B-B14F-4D97-AF65-F5344CB8AC3E}">
        <p14:creationId xmlns:p14="http://schemas.microsoft.com/office/powerpoint/2010/main" val="1084672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D8423-D1A1-F302-7DB5-CA07483D15B3}"/>
              </a:ext>
            </a:extLst>
          </p:cNvPr>
          <p:cNvSpPr>
            <a:spLocks noGrp="1"/>
          </p:cNvSpPr>
          <p:nvPr>
            <p:ph type="title"/>
          </p:nvPr>
        </p:nvSpPr>
        <p:spPr>
          <a:xfrm>
            <a:off x="838200" y="822325"/>
            <a:ext cx="10515600" cy="1325563"/>
          </a:xfrm>
        </p:spPr>
        <p:txBody>
          <a:bodyPr/>
          <a:lstStyle/>
          <a:p>
            <a:r>
              <a:rPr lang="en-CN" b="1" dirty="0">
                <a:latin typeface="STKaiti" panose="02010600040101010101" pitchFamily="2" charset="-122"/>
                <a:ea typeface="STKaiti" panose="02010600040101010101" pitchFamily="2" charset="-122"/>
              </a:rPr>
              <a:t>数据分析的出发点</a:t>
            </a:r>
            <a:r>
              <a:rPr lang="zh-CN" altLang="en-US" b="1" dirty="0">
                <a:latin typeface="STKaiti" panose="02010600040101010101" pitchFamily="2" charset="-122"/>
                <a:ea typeface="STKaiti" panose="02010600040101010101" pitchFamily="2" charset="-122"/>
              </a:rPr>
              <a:t>：问题</a:t>
            </a:r>
            <a:endParaRPr lang="en-CN" b="1" dirty="0">
              <a:latin typeface="STKaiti" panose="02010600040101010101" pitchFamily="2" charset="-122"/>
              <a:ea typeface="STKaiti" panose="02010600040101010101" pitchFamily="2" charset="-122"/>
            </a:endParaRPr>
          </a:p>
        </p:txBody>
      </p:sp>
      <p:sp>
        <p:nvSpPr>
          <p:cNvPr id="3" name="Content Placeholder 2">
            <a:extLst>
              <a:ext uri="{FF2B5EF4-FFF2-40B4-BE49-F238E27FC236}">
                <a16:creationId xmlns:a16="http://schemas.microsoft.com/office/drawing/2014/main" id="{CA285949-FF78-A6B0-F2AE-10C33AB62E5A}"/>
              </a:ext>
            </a:extLst>
          </p:cNvPr>
          <p:cNvSpPr>
            <a:spLocks noGrp="1"/>
          </p:cNvSpPr>
          <p:nvPr>
            <p:ph idx="1"/>
          </p:nvPr>
        </p:nvSpPr>
        <p:spPr/>
        <p:txBody>
          <a:bodyPr/>
          <a:lstStyle/>
          <a:p>
            <a:r>
              <a:rPr lang="en-CN" dirty="0"/>
              <a:t>研究问题</a:t>
            </a:r>
          </a:p>
          <a:p>
            <a:r>
              <a:rPr lang="en-CN" dirty="0"/>
              <a:t>实践问题</a:t>
            </a:r>
          </a:p>
          <a:p>
            <a:r>
              <a:rPr lang="en-CN" dirty="0"/>
              <a:t>辅助决策</a:t>
            </a:r>
          </a:p>
          <a:p>
            <a:r>
              <a:rPr lang="en-US" dirty="0"/>
              <a:t>…</a:t>
            </a:r>
            <a:endParaRPr lang="en-CN" dirty="0"/>
          </a:p>
        </p:txBody>
      </p:sp>
    </p:spTree>
    <p:extLst>
      <p:ext uri="{BB962C8B-B14F-4D97-AF65-F5344CB8AC3E}">
        <p14:creationId xmlns:p14="http://schemas.microsoft.com/office/powerpoint/2010/main" val="3706744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rotWithShape="1">
          <a:blip r:embed="rId2"/>
          <a:srcRect l="4689" t="4357" r="3590" b="3608"/>
          <a:stretch/>
        </p:blipFill>
        <p:spPr>
          <a:xfrm>
            <a:off x="3396000" y="2147888"/>
            <a:ext cx="5400000" cy="3666080"/>
          </a:xfrm>
          <a:prstGeom prst="rect">
            <a:avLst/>
          </a:prstGeom>
        </p:spPr>
      </p:pic>
      <p:sp>
        <p:nvSpPr>
          <p:cNvPr id="8"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R</a:t>
            </a:r>
            <a:r>
              <a:rPr lang="zh-CN" altLang="en-US" sz="3600" dirty="0">
                <a:latin typeface="STKaiti" panose="02010600040101010101" pitchFamily="2" charset="-122"/>
                <a:ea typeface="STKaiti" panose="02010600040101010101" pitchFamily="2" charset="-122"/>
              </a:rPr>
              <a:t>？</a:t>
            </a:r>
            <a:endParaRPr lang="en-CN" sz="3600" dirty="0"/>
          </a:p>
        </p:txBody>
      </p:sp>
    </p:spTree>
    <p:extLst>
      <p:ext uri="{BB962C8B-B14F-4D97-AF65-F5344CB8AC3E}">
        <p14:creationId xmlns:p14="http://schemas.microsoft.com/office/powerpoint/2010/main" val="90855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2"/>
          <a:srcRect l="3153" t="3362" r="2776" b="3624"/>
          <a:stretch/>
        </p:blipFill>
        <p:spPr>
          <a:xfrm>
            <a:off x="3396000" y="2189452"/>
            <a:ext cx="5400000" cy="3678925"/>
          </a:xfrm>
          <a:prstGeom prst="rect">
            <a:avLst/>
          </a:prstGeom>
        </p:spPr>
      </p:pic>
      <p:sp>
        <p:nvSpPr>
          <p:cNvPr id="7"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R</a:t>
            </a:r>
            <a:r>
              <a:rPr lang="zh-CN" altLang="en-US" sz="3600" dirty="0">
                <a:latin typeface="STKaiti" panose="02010600040101010101" pitchFamily="2" charset="-122"/>
                <a:ea typeface="STKaiti" panose="02010600040101010101" pitchFamily="2" charset="-122"/>
              </a:rPr>
              <a:t>？</a:t>
            </a:r>
            <a:endParaRPr lang="en-CN" sz="3600" dirty="0"/>
          </a:p>
        </p:txBody>
      </p:sp>
    </p:spTree>
    <p:extLst>
      <p:ext uri="{BB962C8B-B14F-4D97-AF65-F5344CB8AC3E}">
        <p14:creationId xmlns:p14="http://schemas.microsoft.com/office/powerpoint/2010/main" val="3789835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rotWithShape="1">
          <a:blip r:embed="rId2"/>
          <a:srcRect l="2475" t="3567" r="1722" b="2309"/>
          <a:stretch/>
        </p:blipFill>
        <p:spPr>
          <a:xfrm>
            <a:off x="3548400" y="2239328"/>
            <a:ext cx="5400000" cy="3632302"/>
          </a:xfrm>
          <a:prstGeom prst="rect">
            <a:avLst/>
          </a:prstGeom>
        </p:spPr>
      </p:pic>
      <p:sp>
        <p:nvSpPr>
          <p:cNvPr id="7"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R</a:t>
            </a:r>
            <a:r>
              <a:rPr lang="zh-CN" altLang="en-US" sz="3600" dirty="0">
                <a:latin typeface="STKaiti" panose="02010600040101010101" pitchFamily="2" charset="-122"/>
                <a:ea typeface="STKaiti" panose="02010600040101010101" pitchFamily="2" charset="-122"/>
              </a:rPr>
              <a:t>？</a:t>
            </a:r>
            <a:endParaRPr lang="en-CN" sz="3600" dirty="0"/>
          </a:p>
        </p:txBody>
      </p:sp>
    </p:spTree>
    <p:extLst>
      <p:ext uri="{BB962C8B-B14F-4D97-AF65-F5344CB8AC3E}">
        <p14:creationId xmlns:p14="http://schemas.microsoft.com/office/powerpoint/2010/main" val="3018013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2"/>
          <a:srcRect l="796" r="15" b="-28"/>
          <a:stretch/>
        </p:blipFill>
        <p:spPr>
          <a:xfrm>
            <a:off x="2116821" y="1483959"/>
            <a:ext cx="7958205" cy="5083096"/>
          </a:xfrm>
          <a:prstGeom prst="rect">
            <a:avLst/>
          </a:prstGeom>
        </p:spPr>
      </p:pic>
      <p:sp>
        <p:nvSpPr>
          <p:cNvPr id="7"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2.2 R console</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（控制台）</a:t>
            </a:r>
            <a:endParaRPr lang="en-CN" altLang="zh-CN" sz="3600" dirty="0"/>
          </a:p>
        </p:txBody>
      </p:sp>
    </p:spTree>
    <p:extLst>
      <p:ext uri="{BB962C8B-B14F-4D97-AF65-F5344CB8AC3E}">
        <p14:creationId xmlns:p14="http://schemas.microsoft.com/office/powerpoint/2010/main" val="1768943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2"/>
          <a:srcRect l="796" r="15" b="-28"/>
          <a:stretch/>
        </p:blipFill>
        <p:spPr>
          <a:xfrm>
            <a:off x="2116821" y="1483959"/>
            <a:ext cx="7958205" cy="5083096"/>
          </a:xfrm>
          <a:prstGeom prst="rect">
            <a:avLst/>
          </a:prstGeom>
        </p:spPr>
      </p:pic>
      <p:sp>
        <p:nvSpPr>
          <p:cNvPr id="6" name="矩形 5"/>
          <p:cNvSpPr/>
          <p:nvPr/>
        </p:nvSpPr>
        <p:spPr>
          <a:xfrm>
            <a:off x="2123648" y="2567313"/>
            <a:ext cx="4110898" cy="5131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7" name="文本框 6"/>
          <p:cNvSpPr txBox="1"/>
          <p:nvPr/>
        </p:nvSpPr>
        <p:spPr>
          <a:xfrm>
            <a:off x="692474" y="2578689"/>
            <a:ext cx="1553701" cy="461665"/>
          </a:xfrm>
          <a:prstGeom prst="rect">
            <a:avLst/>
          </a:prstGeom>
          <a:noFill/>
        </p:spPr>
        <p:txBody>
          <a:bodyPr wrap="square" rtlCol="0">
            <a:spAutoFit/>
          </a:bodyPr>
          <a:lstStyle/>
          <a:p>
            <a:r>
              <a:rPr lang="zh-CN" altLang="en-US" sz="2400" b="1" dirty="0">
                <a:solidFill>
                  <a:srgbClr val="FF0000"/>
                </a:solidFill>
                <a:latin typeface="楷体" panose="02010609060101010101" pitchFamily="49" charset="-122"/>
                <a:ea typeface="楷体" panose="02010609060101010101" pitchFamily="49" charset="-122"/>
              </a:rPr>
              <a:t>版本信息</a:t>
            </a:r>
          </a:p>
        </p:txBody>
      </p:sp>
      <p:cxnSp>
        <p:nvCxnSpPr>
          <p:cNvPr id="8" name="直接箭头连接符 7"/>
          <p:cNvCxnSpPr/>
          <p:nvPr/>
        </p:nvCxnSpPr>
        <p:spPr>
          <a:xfrm flipH="1" flipV="1">
            <a:off x="2431218" y="4757596"/>
            <a:ext cx="2578360" cy="5292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995646" y="5102229"/>
            <a:ext cx="1438405" cy="461665"/>
          </a:xfrm>
          <a:prstGeom prst="rect">
            <a:avLst/>
          </a:prstGeom>
          <a:noFill/>
          <a:ln w="38100">
            <a:solidFill>
              <a:srgbClr val="FF0000"/>
            </a:solidFill>
          </a:ln>
        </p:spPr>
        <p:txBody>
          <a:bodyPr wrap="square" rtlCol="0">
            <a:spAutoFit/>
          </a:bodyPr>
          <a:lstStyle/>
          <a:p>
            <a:r>
              <a:rPr lang="zh-CN" altLang="en-US" sz="2400" dirty="0">
                <a:latin typeface="楷体" panose="02010609060101010101" pitchFamily="49" charset="-122"/>
                <a:ea typeface="楷体" panose="02010609060101010101" pitchFamily="49" charset="-122"/>
              </a:rPr>
              <a:t>输入代码</a:t>
            </a:r>
          </a:p>
        </p:txBody>
      </p:sp>
      <p:sp>
        <p:nvSpPr>
          <p:cNvPr id="10"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2.2 R console</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（控制台）</a:t>
            </a:r>
            <a:endParaRPr lang="en-CN" altLang="zh-CN" sz="3600" dirty="0"/>
          </a:p>
        </p:txBody>
      </p:sp>
    </p:spTree>
    <p:extLst>
      <p:ext uri="{BB962C8B-B14F-4D97-AF65-F5344CB8AC3E}">
        <p14:creationId xmlns:p14="http://schemas.microsoft.com/office/powerpoint/2010/main" val="3580054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stretch>
            <a:fillRect/>
          </a:stretch>
        </p:blipFill>
        <p:spPr>
          <a:xfrm>
            <a:off x="1208400" y="1690688"/>
            <a:ext cx="10080000" cy="4058815"/>
          </a:xfrm>
          <a:prstGeom prst="rect">
            <a:avLst/>
          </a:prstGeom>
        </p:spPr>
      </p:pic>
      <p:sp>
        <p:nvSpPr>
          <p:cNvPr id="9" name="文本框 8"/>
          <p:cNvSpPr txBox="1"/>
          <p:nvPr/>
        </p:nvSpPr>
        <p:spPr>
          <a:xfrm>
            <a:off x="1056000" y="5947333"/>
            <a:ext cx="10078400" cy="584775"/>
          </a:xfrm>
          <a:prstGeom prst="rect">
            <a:avLst/>
          </a:prstGeom>
          <a:noFill/>
        </p:spPr>
        <p:txBody>
          <a:bodyPr wrap="none" rtlCol="0">
            <a:spAutoFit/>
          </a:bodyPr>
          <a:lstStyle/>
          <a:p>
            <a:r>
              <a:rPr lang="zh-CN" altLang="en-US" sz="3200" b="1" dirty="0">
                <a:latin typeface="楷体" panose="02010609060101010101" pitchFamily="49" charset="-122"/>
                <a:ea typeface="楷体" panose="02010609060101010101" pitchFamily="49" charset="-122"/>
              </a:rPr>
              <a:t>简单的</a:t>
            </a:r>
            <a:r>
              <a:rPr lang="en-US" altLang="zh-CN" sz="3200" b="1" dirty="0">
                <a:latin typeface="楷体" panose="02010609060101010101" pitchFamily="49" charset="-122"/>
                <a:ea typeface="楷体" panose="02010609060101010101" pitchFamily="49" charset="-122"/>
              </a:rPr>
              <a:t>console</a:t>
            </a:r>
            <a:r>
              <a:rPr lang="zh-CN" altLang="en-US" sz="3200" b="1" dirty="0">
                <a:latin typeface="楷体" panose="02010609060101010101" pitchFamily="49" charset="-122"/>
                <a:ea typeface="楷体" panose="02010609060101010101" pitchFamily="49" charset="-122"/>
              </a:rPr>
              <a:t>界面，无法发挥</a:t>
            </a:r>
            <a:r>
              <a:rPr lang="en-US" altLang="zh-CN" sz="3200" b="1" dirty="0">
                <a:latin typeface="楷体" panose="02010609060101010101" pitchFamily="49" charset="-122"/>
                <a:ea typeface="楷体" panose="02010609060101010101" pitchFamily="49" charset="-122"/>
              </a:rPr>
              <a:t>R</a:t>
            </a:r>
            <a:r>
              <a:rPr lang="zh-CN" altLang="en-US" sz="3200" b="1" dirty="0">
                <a:latin typeface="楷体" panose="02010609060101010101" pitchFamily="49" charset="-122"/>
                <a:ea typeface="楷体" panose="02010609060101010101" pitchFamily="49" charset="-122"/>
              </a:rPr>
              <a:t>强大的功能与社区生态</a:t>
            </a:r>
          </a:p>
        </p:txBody>
      </p:sp>
      <p:sp>
        <p:nvSpPr>
          <p:cNvPr id="7"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2.3 R console</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的局限</a:t>
            </a:r>
            <a:endParaRPr lang="en-CN" altLang="zh-CN" sz="3600" dirty="0"/>
          </a:p>
        </p:txBody>
      </p:sp>
    </p:spTree>
    <p:extLst>
      <p:ext uri="{BB962C8B-B14F-4D97-AF65-F5344CB8AC3E}">
        <p14:creationId xmlns:p14="http://schemas.microsoft.com/office/powerpoint/2010/main" val="2154647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stretch>
            <a:fillRect/>
          </a:stretch>
        </p:blipFill>
        <p:spPr>
          <a:xfrm>
            <a:off x="4552950" y="2515394"/>
            <a:ext cx="3086100" cy="2971800"/>
          </a:xfrm>
          <a:prstGeom prst="rect">
            <a:avLst/>
          </a:prstGeom>
        </p:spPr>
      </p:pic>
      <p:sp>
        <p:nvSpPr>
          <p:cNvPr id="7"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2.3 R console</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的局限</a:t>
            </a:r>
            <a:endParaRPr lang="en-CN" altLang="zh-CN" sz="3600" dirty="0"/>
          </a:p>
        </p:txBody>
      </p:sp>
    </p:spTree>
    <p:extLst>
      <p:ext uri="{BB962C8B-B14F-4D97-AF65-F5344CB8AC3E}">
        <p14:creationId xmlns:p14="http://schemas.microsoft.com/office/powerpoint/2010/main" val="2734591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0547" y="6260841"/>
            <a:ext cx="9899780"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2"/>
              </a:rPr>
              <a:t>https://posit.co/download/rstudio-desktop/</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内容占位符 6"/>
          <p:cNvPicPr>
            <a:picLocks noGrp="1" noChangeAspect="1"/>
          </p:cNvPicPr>
          <p:nvPr>
            <p:ph idx="1"/>
          </p:nvPr>
        </p:nvPicPr>
        <p:blipFill>
          <a:blip r:embed="rId3"/>
          <a:stretch>
            <a:fillRect/>
          </a:stretch>
        </p:blipFill>
        <p:spPr>
          <a:xfrm>
            <a:off x="1589258" y="1384737"/>
            <a:ext cx="9318284" cy="4876104"/>
          </a:xfrm>
          <a:prstGeom prst="rect">
            <a:avLst/>
          </a:prstGeom>
        </p:spPr>
      </p:pic>
      <p:sp>
        <p:nvSpPr>
          <p:cNvPr id="8"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3.1 </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如何方便使用？</a:t>
            </a:r>
            <a:r>
              <a:rPr lang="en-US" altLang="zh-CN" sz="3600" dirty="0" err="1">
                <a:latin typeface="Times New Roman" panose="02020603050405020304" pitchFamily="18" charset="0"/>
                <a:ea typeface="STKaiti"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安装与界面介绍</a:t>
            </a:r>
            <a:endParaRPr lang="en-CN" altLang="zh-CN" sz="3600" dirty="0"/>
          </a:p>
        </p:txBody>
      </p:sp>
    </p:spTree>
    <p:extLst>
      <p:ext uri="{BB962C8B-B14F-4D97-AF65-F5344CB8AC3E}">
        <p14:creationId xmlns:p14="http://schemas.microsoft.com/office/powerpoint/2010/main" val="1313600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0547" y="6260841"/>
            <a:ext cx="9899780"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2"/>
              </a:rPr>
              <a:t>https://posit.co/download/rstudio-desktop/</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 name="内容占位符 7"/>
          <p:cNvPicPr>
            <a:picLocks noGrp="1" noChangeAspect="1"/>
          </p:cNvPicPr>
          <p:nvPr>
            <p:ph idx="1"/>
          </p:nvPr>
        </p:nvPicPr>
        <p:blipFill rotWithShape="1">
          <a:blip r:embed="rId3"/>
          <a:srcRect t="1833" r="51243" b="-1"/>
          <a:stretch/>
        </p:blipFill>
        <p:spPr>
          <a:xfrm>
            <a:off x="2499501" y="1690688"/>
            <a:ext cx="1983527" cy="2577091"/>
          </a:xfrm>
          <a:prstGeom prst="rect">
            <a:avLst/>
          </a:prstGeom>
        </p:spPr>
      </p:pic>
      <p:pic>
        <p:nvPicPr>
          <p:cNvPr id="9" name="内容占位符 7"/>
          <p:cNvPicPr>
            <a:picLocks noChangeAspect="1"/>
          </p:cNvPicPr>
          <p:nvPr/>
        </p:nvPicPr>
        <p:blipFill rotWithShape="1">
          <a:blip r:embed="rId3"/>
          <a:srcRect l="45400"/>
          <a:stretch/>
        </p:blipFill>
        <p:spPr>
          <a:xfrm>
            <a:off x="2499501" y="4052495"/>
            <a:ext cx="1983527" cy="2344270"/>
          </a:xfrm>
          <a:prstGeom prst="rect">
            <a:avLst/>
          </a:prstGeom>
        </p:spPr>
      </p:pic>
      <p:sp>
        <p:nvSpPr>
          <p:cNvPr id="10" name="文本框 9"/>
          <p:cNvSpPr txBox="1"/>
          <p:nvPr/>
        </p:nvSpPr>
        <p:spPr>
          <a:xfrm>
            <a:off x="4707471" y="2301460"/>
            <a:ext cx="4595411" cy="646331"/>
          </a:xfrm>
          <a:prstGeom prst="rect">
            <a:avLst/>
          </a:prstGeom>
          <a:noFill/>
        </p:spPr>
        <p:txBody>
          <a:bodyPr wrap="square" rtlCol="0">
            <a:spAutoFit/>
          </a:bodyPr>
          <a:lstStyle/>
          <a:p>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For Windows</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文本框 10"/>
          <p:cNvSpPr txBox="1"/>
          <p:nvPr/>
        </p:nvSpPr>
        <p:spPr>
          <a:xfrm>
            <a:off x="4707471" y="4901464"/>
            <a:ext cx="4595411" cy="646331"/>
          </a:xfrm>
          <a:prstGeom prst="rect">
            <a:avLst/>
          </a:prstGeom>
          <a:noFill/>
        </p:spPr>
        <p:txBody>
          <a:bodyPr wrap="square" rtlCol="0">
            <a:spAutoFit/>
          </a:bodyPr>
          <a:lstStyle/>
          <a:p>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For Mac</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3.1 </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如何方便使用？</a:t>
            </a:r>
            <a:r>
              <a:rPr lang="en-US" altLang="zh-CN" sz="3600" dirty="0" err="1">
                <a:latin typeface="Times New Roman" panose="02020603050405020304" pitchFamily="18" charset="0"/>
                <a:ea typeface="STKaiti"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安装与界面介绍</a:t>
            </a:r>
            <a:endParaRPr lang="en-CN" altLang="zh-CN" sz="3600" dirty="0"/>
          </a:p>
        </p:txBody>
      </p:sp>
    </p:spTree>
    <p:extLst>
      <p:ext uri="{BB962C8B-B14F-4D97-AF65-F5344CB8AC3E}">
        <p14:creationId xmlns:p14="http://schemas.microsoft.com/office/powerpoint/2010/main" val="25407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089935" y="5988896"/>
            <a:ext cx="8012130" cy="584775"/>
          </a:xfrm>
          <a:prstGeom prst="rect">
            <a:avLst/>
          </a:prstGeom>
          <a:noFill/>
        </p:spPr>
        <p:txBody>
          <a:bodyPr wrap="none" rtlCol="0">
            <a:spAutoFit/>
          </a:bodyPr>
          <a:lstStyle/>
          <a:p>
            <a:r>
              <a:rPr lang="zh-CN" altLang="en-US" sz="3200" b="1" dirty="0">
                <a:solidFill>
                  <a:srgbClr val="FF0000"/>
                </a:solidFill>
                <a:latin typeface="楷体" panose="02010609060101010101" pitchFamily="49" charset="-122"/>
                <a:ea typeface="楷体" panose="02010609060101010101" pitchFamily="49" charset="-122"/>
              </a:rPr>
              <a:t>注意！请勿将安装路径设置在中文目录下！</a:t>
            </a:r>
          </a:p>
        </p:txBody>
      </p:sp>
      <p:pic>
        <p:nvPicPr>
          <p:cNvPr id="12" name="内容占位符 11"/>
          <p:cNvPicPr>
            <a:picLocks noGrp="1" noChangeAspect="1"/>
          </p:cNvPicPr>
          <p:nvPr>
            <p:ph sz="half" idx="1"/>
          </p:nvPr>
        </p:nvPicPr>
        <p:blipFill rotWithShape="1">
          <a:blip r:embed="rId2"/>
          <a:srcRect l="1709" t="2077" r="1159" b="-1"/>
          <a:stretch/>
        </p:blipFill>
        <p:spPr>
          <a:xfrm>
            <a:off x="838200" y="2147005"/>
            <a:ext cx="4680000" cy="3385574"/>
          </a:xfrm>
          <a:prstGeom prst="rect">
            <a:avLst/>
          </a:prstGeom>
        </p:spPr>
      </p:pic>
      <p:pic>
        <p:nvPicPr>
          <p:cNvPr id="13" name="内容占位符 12"/>
          <p:cNvPicPr>
            <a:picLocks noGrp="1" noChangeAspect="1"/>
          </p:cNvPicPr>
          <p:nvPr>
            <p:ph sz="half" idx="2"/>
          </p:nvPr>
        </p:nvPicPr>
        <p:blipFill rotWithShape="1">
          <a:blip r:embed="rId3"/>
          <a:srcRect l="1648" t="1060" r="974" b="1489"/>
          <a:stretch/>
        </p:blipFill>
        <p:spPr>
          <a:xfrm>
            <a:off x="6342611" y="2150617"/>
            <a:ext cx="4680000" cy="3381962"/>
          </a:xfrm>
          <a:prstGeom prst="rect">
            <a:avLst/>
          </a:prstGeom>
        </p:spPr>
      </p:pic>
      <p:sp>
        <p:nvSpPr>
          <p:cNvPr id="8"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3.1 </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如何方便使用？</a:t>
            </a:r>
            <a:r>
              <a:rPr lang="en-US" altLang="zh-CN" sz="3600" dirty="0" err="1">
                <a:latin typeface="Times New Roman" panose="02020603050405020304" pitchFamily="18" charset="0"/>
                <a:ea typeface="STKaiti"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安装与界面介绍</a:t>
            </a:r>
            <a:endParaRPr lang="en-CN" altLang="zh-CN" sz="3600" dirty="0"/>
          </a:p>
        </p:txBody>
      </p:sp>
    </p:spTree>
    <p:extLst>
      <p:ext uri="{BB962C8B-B14F-4D97-AF65-F5344CB8AC3E}">
        <p14:creationId xmlns:p14="http://schemas.microsoft.com/office/powerpoint/2010/main" val="3080616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本课程中拟解决</a:t>
            </a:r>
            <a:r>
              <a:rPr lang="zh-CN" altLang="en-US" sz="3600" dirty="0">
                <a:latin typeface="STKaiti" panose="02010600040101010101" pitchFamily="2" charset="-122"/>
                <a:ea typeface="STKaiti" panose="02010600040101010101" pitchFamily="2" charset="-122"/>
              </a:rPr>
              <a:t>的数据分析问题是？</a:t>
            </a:r>
          </a:p>
        </p:txBody>
      </p:sp>
      <p:sp>
        <p:nvSpPr>
          <p:cNvPr id="6" name="内容占位符 5"/>
          <p:cNvSpPr>
            <a:spLocks noGrp="1"/>
          </p:cNvSpPr>
          <p:nvPr>
            <p:ph idx="1"/>
          </p:nvPr>
        </p:nvSpPr>
        <p:spPr/>
        <p:txBody>
          <a:bodyPr/>
          <a:lstStyle/>
          <a:p>
            <a:pPr marL="0" indent="0">
              <a:buNone/>
            </a:pPr>
            <a:r>
              <a:rPr lang="zh-CN" altLang="en-US" dirty="0"/>
              <a:t>问题一</a:t>
            </a:r>
            <a:endParaRPr lang="en-US" altLang="zh-CN" dirty="0"/>
          </a:p>
          <a:p>
            <a:pPr marL="0" indent="0">
              <a:buNone/>
            </a:pPr>
            <a:endParaRPr lang="zh-CN" altLang="en-US" dirty="0"/>
          </a:p>
        </p:txBody>
      </p:sp>
      <p:pic>
        <p:nvPicPr>
          <p:cNvPr id="10" name="图片 9"/>
          <p:cNvPicPr>
            <a:picLocks noChangeAspect="1"/>
          </p:cNvPicPr>
          <p:nvPr/>
        </p:nvPicPr>
        <p:blipFill rotWithShape="1">
          <a:blip r:embed="rId2"/>
          <a:srcRect l="3327" t="13931" r="4843" b="4642"/>
          <a:stretch/>
        </p:blipFill>
        <p:spPr>
          <a:xfrm>
            <a:off x="2307773" y="1825625"/>
            <a:ext cx="8760824" cy="1314994"/>
          </a:xfrm>
          <a:prstGeom prst="rect">
            <a:avLst/>
          </a:prstGeom>
        </p:spPr>
      </p:pic>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 Collabra: Psychology, 4(1):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3"/>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文本框 12"/>
          <p:cNvSpPr txBox="1"/>
          <p:nvPr/>
        </p:nvSpPr>
        <p:spPr>
          <a:xfrm>
            <a:off x="2307773" y="3151189"/>
            <a:ext cx="9046027" cy="2585323"/>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rPr>
              <a:t>Social thermoregulation theory posits that modern human relationships are </a:t>
            </a:r>
            <a:r>
              <a:rPr lang="en-US" altLang="zh-CN" dirty="0" err="1">
                <a:latin typeface="Times New Roman" panose="02020603050405020304" pitchFamily="18" charset="0"/>
                <a:ea typeface="楷体" panose="02010609060101010101" pitchFamily="49" charset="-122"/>
              </a:rPr>
              <a:t>pleisiomorphically</a:t>
            </a:r>
            <a:r>
              <a:rPr lang="en-US" altLang="zh-CN" dirty="0">
                <a:latin typeface="Times New Roman" panose="02020603050405020304" pitchFamily="18" charset="0"/>
                <a:ea typeface="楷体" panose="02010609060101010101" pitchFamily="49" charset="-122"/>
              </a:rPr>
              <a:t> organized around body temperature regulation. In two studies (N = 1755) designed to test the principles from this theory, we used supervised machine learning to identify social and non-social factors that relate to core body temperature. This data-driven analysis found that complex social integration (CSI), defined as the number of high-contact roles one engages in, is a critical predictor of core body temperature. We further used a cross-validation approach to show that colder climates relate to higher levels of CSI, which in turn relates to higher CBT (when climates get colder). These results suggest that despite modern affordances for regulating body temperature, people still rely on social warmth to buffer their bodies against the cold.</a:t>
            </a:r>
            <a:endParaRPr lang="zh-CN" altLang="en-US"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1356565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p:cNvPicPr>
            <a:picLocks noGrp="1" noChangeAspect="1"/>
          </p:cNvPicPr>
          <p:nvPr>
            <p:ph sz="half" idx="1"/>
          </p:nvPr>
        </p:nvPicPr>
        <p:blipFill>
          <a:blip r:embed="rId2"/>
          <a:stretch>
            <a:fillRect/>
          </a:stretch>
        </p:blipFill>
        <p:spPr>
          <a:xfrm>
            <a:off x="2721553" y="2794910"/>
            <a:ext cx="1800000" cy="2160000"/>
          </a:xfrm>
          <a:prstGeom prst="rect">
            <a:avLst/>
          </a:prstGeom>
        </p:spPr>
      </p:pic>
      <p:pic>
        <p:nvPicPr>
          <p:cNvPr id="9" name="内容占位符 8"/>
          <p:cNvPicPr>
            <a:picLocks noGrp="1" noChangeAspect="1"/>
          </p:cNvPicPr>
          <p:nvPr>
            <p:ph sz="half" idx="2"/>
          </p:nvPr>
        </p:nvPicPr>
        <p:blipFill rotWithShape="1">
          <a:blip r:embed="rId3"/>
          <a:srcRect l="1789" t="1386" r="768" b="1875"/>
          <a:stretch/>
        </p:blipFill>
        <p:spPr>
          <a:xfrm>
            <a:off x="6435431" y="2133390"/>
            <a:ext cx="3327468" cy="3384000"/>
          </a:xfrm>
          <a:prstGeom prst="rect">
            <a:avLst/>
          </a:prstGeom>
        </p:spPr>
      </p:pic>
      <p:sp>
        <p:nvSpPr>
          <p:cNvPr id="12" name="文本框 11"/>
          <p:cNvSpPr txBox="1"/>
          <p:nvPr/>
        </p:nvSpPr>
        <p:spPr>
          <a:xfrm>
            <a:off x="2089935" y="5988896"/>
            <a:ext cx="8059905" cy="584775"/>
          </a:xfrm>
          <a:prstGeom prst="rect">
            <a:avLst/>
          </a:prstGeom>
          <a:noFill/>
        </p:spPr>
        <p:txBody>
          <a:bodyPr wrap="square" rtlCol="0">
            <a:spAutoFit/>
          </a:bodyPr>
          <a:lstStyle/>
          <a:p>
            <a:pPr algn="ctr"/>
            <a:r>
              <a:rPr lang="zh-CN" altLang="en-US" sz="3200" b="1" dirty="0">
                <a:latin typeface="楷体" panose="02010609060101010101" pitchFamily="49" charset="-122"/>
                <a:ea typeface="楷体" panose="02010609060101010101" pitchFamily="49" charset="-122"/>
              </a:rPr>
              <a:t>安装完成，初始化设置</a:t>
            </a:r>
          </a:p>
        </p:txBody>
      </p:sp>
      <p:sp>
        <p:nvSpPr>
          <p:cNvPr id="10"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3.1 </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如何方便使用？</a:t>
            </a:r>
            <a:r>
              <a:rPr lang="en-US" altLang="zh-CN" sz="3600" dirty="0" err="1">
                <a:latin typeface="Times New Roman" panose="02020603050405020304" pitchFamily="18" charset="0"/>
                <a:ea typeface="STKaiti"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安装与界面介绍</a:t>
            </a:r>
            <a:endParaRPr lang="en-CN" altLang="zh-CN" sz="3600" dirty="0"/>
          </a:p>
        </p:txBody>
      </p:sp>
    </p:spTree>
    <p:extLst>
      <p:ext uri="{BB962C8B-B14F-4D97-AF65-F5344CB8AC3E}">
        <p14:creationId xmlns:p14="http://schemas.microsoft.com/office/powerpoint/2010/main" val="1339101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stretch>
            <a:fillRect/>
          </a:stretch>
        </p:blipFill>
        <p:spPr>
          <a:xfrm>
            <a:off x="2676000" y="1485106"/>
            <a:ext cx="6840000" cy="5130000"/>
          </a:xfrm>
          <a:prstGeom prst="rect">
            <a:avLst/>
          </a:prstGeom>
        </p:spPr>
      </p:pic>
      <p:sp>
        <p:nvSpPr>
          <p:cNvPr id="7"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3.2 </a:t>
            </a:r>
            <a:r>
              <a:rPr lang="en-US" altLang="zh-CN" sz="3600" dirty="0" err="1">
                <a:latin typeface="Times New Roman" panose="02020603050405020304" pitchFamily="18" charset="0"/>
                <a:ea typeface="STKaiti"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界面介绍</a:t>
            </a:r>
            <a:endParaRPr lang="en-CN" altLang="zh-CN" sz="3600" dirty="0"/>
          </a:p>
        </p:txBody>
      </p:sp>
    </p:spTree>
    <p:extLst>
      <p:ext uri="{BB962C8B-B14F-4D97-AF65-F5344CB8AC3E}">
        <p14:creationId xmlns:p14="http://schemas.microsoft.com/office/powerpoint/2010/main" val="371488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stretch>
            <a:fillRect/>
          </a:stretch>
        </p:blipFill>
        <p:spPr>
          <a:xfrm>
            <a:off x="2676000" y="1485106"/>
            <a:ext cx="6840000" cy="5130000"/>
          </a:xfrm>
          <a:prstGeom prst="rect">
            <a:avLst/>
          </a:prstGeom>
        </p:spPr>
      </p:pic>
      <p:pic>
        <p:nvPicPr>
          <p:cNvPr id="7" name="内容占位符 7"/>
          <p:cNvPicPr>
            <a:picLocks noChangeAspect="1"/>
          </p:cNvPicPr>
          <p:nvPr/>
        </p:nvPicPr>
        <p:blipFill>
          <a:blip r:embed="rId3"/>
          <a:stretch>
            <a:fillRect/>
          </a:stretch>
        </p:blipFill>
        <p:spPr>
          <a:xfrm>
            <a:off x="2676000" y="1485106"/>
            <a:ext cx="6840000" cy="5130000"/>
          </a:xfrm>
          <a:prstGeom prst="rect">
            <a:avLst/>
          </a:prstGeom>
        </p:spPr>
      </p:pic>
      <p:sp>
        <p:nvSpPr>
          <p:cNvPr id="8" name="文本框 7"/>
          <p:cNvSpPr txBox="1"/>
          <p:nvPr/>
        </p:nvSpPr>
        <p:spPr>
          <a:xfrm>
            <a:off x="370906" y="3760818"/>
            <a:ext cx="2215539" cy="523220"/>
          </a:xfrm>
          <a:prstGeom prst="rect">
            <a:avLst/>
          </a:prstGeom>
          <a:noFill/>
        </p:spPr>
        <p:txBody>
          <a:bodyPr wrap="square" rtlCol="0">
            <a:spAutoFit/>
          </a:bodyPr>
          <a:lstStyle/>
          <a:p>
            <a:pPr algn="ctr"/>
            <a:r>
              <a:rPr lang="zh-CN" altLang="en-US" sz="2800" b="1" dirty="0">
                <a:solidFill>
                  <a:srgbClr val="FF0000"/>
                </a:solidFill>
                <a:latin typeface="楷体" panose="02010609060101010101" pitchFamily="49" charset="-122"/>
                <a:ea typeface="楷体" panose="02010609060101010101" pitchFamily="49" charset="-122"/>
              </a:rPr>
              <a:t>或者是这样？</a:t>
            </a:r>
          </a:p>
        </p:txBody>
      </p:sp>
      <p:sp>
        <p:nvSpPr>
          <p:cNvPr id="9"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3.2 </a:t>
            </a:r>
            <a:r>
              <a:rPr lang="en-US" altLang="zh-CN" sz="3600" dirty="0" err="1">
                <a:latin typeface="Times New Roman" panose="02020603050405020304" pitchFamily="18" charset="0"/>
                <a:ea typeface="STKaiti"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界面介绍</a:t>
            </a:r>
            <a:endParaRPr lang="en-CN" altLang="zh-CN" sz="3600" dirty="0"/>
          </a:p>
        </p:txBody>
      </p:sp>
    </p:spTree>
    <p:extLst>
      <p:ext uri="{BB962C8B-B14F-4D97-AF65-F5344CB8AC3E}">
        <p14:creationId xmlns:p14="http://schemas.microsoft.com/office/powerpoint/2010/main" val="1072952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stretch>
            <a:fillRect/>
          </a:stretch>
        </p:blipFill>
        <p:spPr>
          <a:xfrm>
            <a:off x="2676000" y="2380644"/>
            <a:ext cx="6840000" cy="2881091"/>
          </a:xfrm>
          <a:prstGeom prst="rect">
            <a:avLst/>
          </a:prstGeom>
        </p:spPr>
      </p:pic>
      <p:sp>
        <p:nvSpPr>
          <p:cNvPr id="6"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如何创建新项目</a:t>
            </a:r>
            <a:endParaRPr lang="en-CN" altLang="zh-CN" sz="3600" dirty="0"/>
          </a:p>
        </p:txBody>
      </p:sp>
    </p:spTree>
    <p:extLst>
      <p:ext uri="{BB962C8B-B14F-4D97-AF65-F5344CB8AC3E}">
        <p14:creationId xmlns:p14="http://schemas.microsoft.com/office/powerpoint/2010/main" val="38165458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2"/>
          <a:srcRect t="1398" r="1146"/>
          <a:stretch/>
        </p:blipFill>
        <p:spPr>
          <a:xfrm>
            <a:off x="2676000" y="1690688"/>
            <a:ext cx="6840000" cy="4944682"/>
          </a:xfrm>
          <a:prstGeom prst="rect">
            <a:avLst/>
          </a:prstGeom>
        </p:spPr>
      </p:pic>
      <p:sp>
        <p:nvSpPr>
          <p:cNvPr id="6"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如何创建新项目</a:t>
            </a:r>
            <a:endParaRPr lang="en-CN" altLang="zh-CN" sz="3600" dirty="0"/>
          </a:p>
        </p:txBody>
      </p:sp>
    </p:spTree>
    <p:extLst>
      <p:ext uri="{BB962C8B-B14F-4D97-AF65-F5344CB8AC3E}">
        <p14:creationId xmlns:p14="http://schemas.microsoft.com/office/powerpoint/2010/main" val="9075601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2"/>
          <a:srcRect r="1110"/>
          <a:stretch/>
        </p:blipFill>
        <p:spPr>
          <a:xfrm>
            <a:off x="2676000" y="1690688"/>
            <a:ext cx="6840000" cy="4888026"/>
          </a:xfrm>
          <a:prstGeom prst="rect">
            <a:avLst/>
          </a:prstGeom>
        </p:spPr>
      </p:pic>
      <p:sp>
        <p:nvSpPr>
          <p:cNvPr id="6"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如何创建新项目</a:t>
            </a:r>
            <a:endParaRPr lang="en-CN" altLang="zh-CN" sz="3600" dirty="0"/>
          </a:p>
        </p:txBody>
      </p:sp>
    </p:spTree>
    <p:extLst>
      <p:ext uri="{BB962C8B-B14F-4D97-AF65-F5344CB8AC3E}">
        <p14:creationId xmlns:p14="http://schemas.microsoft.com/office/powerpoint/2010/main" val="3534530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stretch>
            <a:fillRect/>
          </a:stretch>
        </p:blipFill>
        <p:spPr>
          <a:xfrm>
            <a:off x="2676000" y="1690688"/>
            <a:ext cx="6840000" cy="4930843"/>
          </a:xfrm>
          <a:prstGeom prst="rect">
            <a:avLst/>
          </a:prstGeom>
        </p:spPr>
      </p:pic>
      <p:sp>
        <p:nvSpPr>
          <p:cNvPr id="5"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如何创建新项目</a:t>
            </a:r>
            <a:endParaRPr lang="en-CN" altLang="zh-CN" sz="3600" dirty="0"/>
          </a:p>
        </p:txBody>
      </p:sp>
    </p:spTree>
    <p:extLst>
      <p:ext uri="{BB962C8B-B14F-4D97-AF65-F5344CB8AC3E}">
        <p14:creationId xmlns:p14="http://schemas.microsoft.com/office/powerpoint/2010/main" val="3644039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4"/>
          <p:cNvPicPr>
            <a:picLocks noGrp="1" noChangeAspect="1"/>
          </p:cNvPicPr>
          <p:nvPr>
            <p:ph idx="1"/>
          </p:nvPr>
        </p:nvPicPr>
        <p:blipFill rotWithShape="1">
          <a:blip r:embed="rId2"/>
          <a:srcRect t="3627" r="13787"/>
          <a:stretch/>
        </p:blipFill>
        <p:spPr>
          <a:xfrm>
            <a:off x="2676000" y="2347393"/>
            <a:ext cx="6840000" cy="2728597"/>
          </a:xfrm>
          <a:prstGeom prst="rect">
            <a:avLst/>
          </a:prstGeom>
        </p:spPr>
      </p:pic>
      <p:sp>
        <p:nvSpPr>
          <p:cNvPr id="6"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如何创建新项目</a:t>
            </a:r>
            <a:endParaRPr lang="en-CN" altLang="zh-CN" sz="3600" dirty="0"/>
          </a:p>
        </p:txBody>
      </p:sp>
    </p:spTree>
    <p:extLst>
      <p:ext uri="{BB962C8B-B14F-4D97-AF65-F5344CB8AC3E}">
        <p14:creationId xmlns:p14="http://schemas.microsoft.com/office/powerpoint/2010/main" val="2464604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srcRect t="3014"/>
          <a:stretch/>
        </p:blipFill>
        <p:spPr>
          <a:xfrm>
            <a:off x="1550976" y="233265"/>
            <a:ext cx="8668375" cy="6305338"/>
          </a:xfrm>
          <a:prstGeom prst="rect">
            <a:avLst/>
          </a:prstGeom>
        </p:spPr>
      </p:pic>
      <p:sp>
        <p:nvSpPr>
          <p:cNvPr id="5" name="矩形 4"/>
          <p:cNvSpPr/>
          <p:nvPr/>
        </p:nvSpPr>
        <p:spPr>
          <a:xfrm>
            <a:off x="1550976" y="550507"/>
            <a:ext cx="5633596" cy="3368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1" name="矩形 10"/>
          <p:cNvSpPr/>
          <p:nvPr/>
        </p:nvSpPr>
        <p:spPr>
          <a:xfrm>
            <a:off x="1550975" y="4002833"/>
            <a:ext cx="5633596" cy="25357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2" name="矩形 11"/>
          <p:cNvSpPr/>
          <p:nvPr/>
        </p:nvSpPr>
        <p:spPr>
          <a:xfrm>
            <a:off x="7283082" y="550507"/>
            <a:ext cx="2859294" cy="29484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3" name="矩形 12"/>
          <p:cNvSpPr/>
          <p:nvPr/>
        </p:nvSpPr>
        <p:spPr>
          <a:xfrm>
            <a:off x="7272313" y="3610947"/>
            <a:ext cx="2859294" cy="29100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 name="文本框 5"/>
          <p:cNvSpPr txBox="1"/>
          <p:nvPr/>
        </p:nvSpPr>
        <p:spPr>
          <a:xfrm>
            <a:off x="3578134" y="2050016"/>
            <a:ext cx="1579278" cy="584775"/>
          </a:xfrm>
          <a:prstGeom prst="rect">
            <a:avLst/>
          </a:prstGeom>
          <a:noFill/>
        </p:spPr>
        <p:txBody>
          <a:bodyPr wrap="none" rtlCol="0">
            <a:spAutoFit/>
          </a:bodyPr>
          <a:lstStyle/>
          <a:p>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PANE 1</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文本框 13"/>
          <p:cNvSpPr txBox="1"/>
          <p:nvPr/>
        </p:nvSpPr>
        <p:spPr>
          <a:xfrm>
            <a:off x="8032262" y="2019305"/>
            <a:ext cx="1579278" cy="584775"/>
          </a:xfrm>
          <a:prstGeom prst="rect">
            <a:avLst/>
          </a:prstGeom>
          <a:noFill/>
        </p:spPr>
        <p:txBody>
          <a:bodyPr wrap="none" rtlCol="0">
            <a:spAutoFit/>
          </a:bodyPr>
          <a:lstStyle/>
          <a:p>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PANE 2</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文本框 14"/>
          <p:cNvSpPr txBox="1"/>
          <p:nvPr/>
        </p:nvSpPr>
        <p:spPr>
          <a:xfrm>
            <a:off x="3578134" y="5086052"/>
            <a:ext cx="1579278" cy="584775"/>
          </a:xfrm>
          <a:prstGeom prst="rect">
            <a:avLst/>
          </a:prstGeom>
          <a:noFill/>
        </p:spPr>
        <p:txBody>
          <a:bodyPr wrap="none" rtlCol="0">
            <a:spAutoFit/>
          </a:bodyPr>
          <a:lstStyle/>
          <a:p>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PANE 3</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p:cNvSpPr txBox="1"/>
          <p:nvPr/>
        </p:nvSpPr>
        <p:spPr>
          <a:xfrm>
            <a:off x="8242439" y="5086052"/>
            <a:ext cx="1579278" cy="584775"/>
          </a:xfrm>
          <a:prstGeom prst="rect">
            <a:avLst/>
          </a:prstGeom>
          <a:noFill/>
        </p:spPr>
        <p:txBody>
          <a:bodyPr wrap="none" rtlCol="0">
            <a:spAutoFit/>
          </a:bodyPr>
          <a:lstStyle/>
          <a:p>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PANE 4</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674932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46614" y="5983404"/>
            <a:ext cx="3137397" cy="523220"/>
          </a:xfrm>
          <a:prstGeom prst="rect">
            <a:avLst/>
          </a:prstGeom>
          <a:noFill/>
        </p:spPr>
        <p:txBody>
          <a:bodyPr wrap="none" rtlCol="0">
            <a:spAutoFit/>
          </a:bodyPr>
          <a:lstStyle/>
          <a:p>
            <a:r>
              <a:rPr lang="en-US" altLang="zh-CN" sz="2800" dirty="0">
                <a:latin typeface="Times New Roman" panose="02020603050405020304" pitchFamily="18" charset="0"/>
                <a:ea typeface="楷体" panose="02010609060101010101" pitchFamily="49" charset="-122"/>
              </a:rPr>
              <a:t>PANE1 </a:t>
            </a:r>
            <a:r>
              <a:rPr lang="zh-CN" altLang="en-US" sz="2800" dirty="0">
                <a:latin typeface="Times New Roman" panose="02020603050405020304" pitchFamily="18" charset="0"/>
                <a:ea typeface="楷体" panose="02010609060101010101" pitchFamily="49" charset="-122"/>
              </a:rPr>
              <a:t>脚本编辑区</a:t>
            </a:r>
          </a:p>
        </p:txBody>
      </p:sp>
      <p:pic>
        <p:nvPicPr>
          <p:cNvPr id="6" name="内容占位符 5"/>
          <p:cNvPicPr>
            <a:picLocks noGrp="1" noChangeAspect="1"/>
          </p:cNvPicPr>
          <p:nvPr>
            <p:ph idx="1"/>
          </p:nvPr>
        </p:nvPicPr>
        <p:blipFill rotWithShape="1">
          <a:blip r:embed="rId2"/>
          <a:srcRect r="34278" b="39624"/>
          <a:stretch/>
        </p:blipFill>
        <p:spPr>
          <a:xfrm>
            <a:off x="2938248" y="1690688"/>
            <a:ext cx="6315503" cy="4351338"/>
          </a:xfrm>
          <a:prstGeom prst="rect">
            <a:avLst/>
          </a:prstGeom>
        </p:spPr>
      </p:pic>
      <p:sp>
        <p:nvSpPr>
          <p:cNvPr id="7"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STKaiti"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的界面</a:t>
            </a:r>
            <a:endParaRPr lang="en-CN" altLang="zh-CN" sz="3600" dirty="0"/>
          </a:p>
        </p:txBody>
      </p:sp>
    </p:spTree>
    <p:extLst>
      <p:ext uri="{BB962C8B-B14F-4D97-AF65-F5344CB8AC3E}">
        <p14:creationId xmlns:p14="http://schemas.microsoft.com/office/powerpoint/2010/main" val="2964600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r>
              <a:rPr lang="zh-CN" altLang="en-US" dirty="0"/>
              <a:t>问题一</a:t>
            </a:r>
            <a:endParaRPr lang="en-US" altLang="zh-CN" dirty="0"/>
          </a:p>
          <a:p>
            <a:pPr marL="0" indent="0">
              <a:buNone/>
            </a:pPr>
            <a:endParaRPr lang="zh-CN" altLang="en-US"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 Collabra: Psychology, 4(1):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2757971" y="1974846"/>
            <a:ext cx="7376160" cy="1938992"/>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数据：</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r>
              <a:rPr lang="en-US" altLang="zh-CN" sz="2400" dirty="0">
                <a:latin typeface="楷体" panose="02010609060101010101" pitchFamily="49" charset="-122"/>
                <a:ea typeface="楷体" panose="02010609060101010101" pitchFamily="49" charset="-122"/>
                <a:hlinkClick r:id="rId3" action="ppaction://hlinkfile"/>
              </a:rPr>
              <a:t>Penguin_rawdata.csv</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r>
              <a:rPr lang="en-US" altLang="zh-CN" sz="2400" dirty="0">
                <a:latin typeface="楷体" panose="02010609060101010101" pitchFamily="49" charset="-122"/>
                <a:ea typeface="楷体" panose="02010609060101010101" pitchFamily="49" charset="-122"/>
                <a:hlinkClick r:id="rId4" action="ppaction://hlinkfile"/>
              </a:rPr>
              <a:t>Penguin_rawdata.sav</a:t>
            </a:r>
            <a:endParaRPr lang="zh-CN" altLang="en-US" sz="2400" dirty="0">
              <a:latin typeface="楷体" panose="02010609060101010101" pitchFamily="49" charset="-122"/>
              <a:ea typeface="楷体" panose="02010609060101010101" pitchFamily="49" charset="-122"/>
            </a:endParaRPr>
          </a:p>
        </p:txBody>
      </p:sp>
      <p:sp>
        <p:nvSpPr>
          <p:cNvPr id="5" name="文本框 4"/>
          <p:cNvSpPr txBox="1"/>
          <p:nvPr/>
        </p:nvSpPr>
        <p:spPr>
          <a:xfrm>
            <a:off x="2838994" y="4063058"/>
            <a:ext cx="7776754"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被试来自</a:t>
            </a:r>
            <a:r>
              <a:rPr lang="en-US" altLang="zh-CN" sz="2400" dirty="0">
                <a:latin typeface="楷体" panose="02010609060101010101" pitchFamily="49" charset="-122"/>
                <a:ea typeface="楷体" panose="02010609060101010101" pitchFamily="49" charset="-122"/>
              </a:rPr>
              <a:t>12</a:t>
            </a:r>
            <a:r>
              <a:rPr lang="zh-CN" altLang="en-US" sz="2400" dirty="0">
                <a:latin typeface="楷体" panose="02010609060101010101" pitchFamily="49" charset="-122"/>
                <a:ea typeface="楷体" panose="02010609060101010101" pitchFamily="49" charset="-122"/>
              </a:rPr>
              <a:t>个国家</a:t>
            </a:r>
            <a:r>
              <a:rPr lang="en-US" altLang="zh-CN" sz="2400" dirty="0">
                <a:latin typeface="楷体" panose="02010609060101010101" pitchFamily="49" charset="-122"/>
                <a:ea typeface="楷体" panose="02010609060101010101" pitchFamily="49" charset="-122"/>
              </a:rPr>
              <a:t>; </a:t>
            </a:r>
            <a:r>
              <a:rPr lang="en-US" altLang="zh-CN" sz="2400" i="1" dirty="0">
                <a:latin typeface="楷体" panose="02010609060101010101" pitchFamily="49" charset="-122"/>
                <a:ea typeface="楷体" panose="02010609060101010101" pitchFamily="49" charset="-122"/>
              </a:rPr>
              <a:t>N</a:t>
            </a:r>
            <a:r>
              <a:rPr lang="en-US" altLang="zh-CN" sz="2400" dirty="0">
                <a:latin typeface="楷体" panose="02010609060101010101" pitchFamily="49" charset="-122"/>
                <a:ea typeface="楷体" panose="02010609060101010101" pitchFamily="49" charset="-122"/>
              </a:rPr>
              <a:t> = 1523</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包含以下问卷：怀旧；对房屋的依恋；压力；自我控制；新陈代谢和社交网络质量等</a:t>
            </a:r>
          </a:p>
        </p:txBody>
      </p:sp>
      <p:sp>
        <p:nvSpPr>
          <p:cNvPr id="7" name="Title 6">
            <a:extLst>
              <a:ext uri="{FF2B5EF4-FFF2-40B4-BE49-F238E27FC236}">
                <a16:creationId xmlns:a16="http://schemas.microsoft.com/office/drawing/2014/main" id="{E073CC00-040E-BDE9-5A20-AA4F8B72503E}"/>
              </a:ext>
            </a:extLst>
          </p:cNvPr>
          <p:cNvSpPr>
            <a:spLocks noGrp="1"/>
          </p:cNvSpPr>
          <p:nvPr>
            <p:ph type="title"/>
          </p:nvPr>
        </p:nvSpPr>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本课程中拟解决</a:t>
            </a:r>
            <a:r>
              <a:rPr lang="zh-CN" altLang="en-US" sz="3600" dirty="0">
                <a:latin typeface="STKaiti" panose="02010600040101010101" pitchFamily="2" charset="-122"/>
                <a:ea typeface="STKaiti" panose="02010600040101010101" pitchFamily="2" charset="-122"/>
              </a:rPr>
              <a:t>的数据分析问题是？</a:t>
            </a:r>
            <a:endParaRPr lang="en-CN" sz="3600" dirty="0"/>
          </a:p>
        </p:txBody>
      </p:sp>
    </p:spTree>
    <p:extLst>
      <p:ext uri="{BB962C8B-B14F-4D97-AF65-F5344CB8AC3E}">
        <p14:creationId xmlns:p14="http://schemas.microsoft.com/office/powerpoint/2010/main" val="15140543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half" idx="2"/>
          </p:nvPr>
        </p:nvSpPr>
        <p:spPr>
          <a:xfrm>
            <a:off x="6172200" y="1825625"/>
            <a:ext cx="3981994" cy="4351338"/>
          </a:xfrm>
        </p:spPr>
        <p:txBody>
          <a:bodyPr/>
          <a:lstStyle/>
          <a:p>
            <a:pPr marL="457200" indent="-457200"/>
            <a:r>
              <a:rPr lang="zh-CN" altLang="en-US" dirty="0"/>
              <a:t>包含四个子窗口，</a:t>
            </a:r>
            <a:r>
              <a:rPr lang="en-US" altLang="zh-CN" dirty="0"/>
              <a:t>environment</a:t>
            </a:r>
            <a:r>
              <a:rPr lang="zh-CN" altLang="en-US" dirty="0"/>
              <a:t>、</a:t>
            </a:r>
            <a:r>
              <a:rPr lang="en-US" altLang="zh-CN" dirty="0"/>
              <a:t>history</a:t>
            </a:r>
            <a:r>
              <a:rPr lang="zh-CN" altLang="en-US" dirty="0"/>
              <a:t>、</a:t>
            </a:r>
            <a:r>
              <a:rPr lang="en-US" altLang="zh-CN" dirty="0"/>
              <a:t>connections</a:t>
            </a:r>
            <a:r>
              <a:rPr lang="zh-CN" altLang="en-US" dirty="0"/>
              <a:t>以及</a:t>
            </a:r>
            <a:r>
              <a:rPr lang="en-US" altLang="zh-CN" dirty="0"/>
              <a:t>tutorial</a:t>
            </a:r>
            <a:r>
              <a:rPr lang="zh-CN" altLang="en-US" dirty="0"/>
              <a:t>。</a:t>
            </a:r>
            <a:endParaRPr lang="en-US" altLang="zh-CN" dirty="0"/>
          </a:p>
          <a:p>
            <a:pPr marL="457200" indent="-457200"/>
            <a:r>
              <a:rPr lang="zh-CN" altLang="en-US" dirty="0"/>
              <a:t>用于显示程序中被调用和创建的数据、运行代码的历史记录等</a:t>
            </a:r>
          </a:p>
          <a:p>
            <a:endParaRPr lang="zh-CN" altLang="en-US" dirty="0"/>
          </a:p>
        </p:txBody>
      </p:sp>
      <p:sp>
        <p:nvSpPr>
          <p:cNvPr id="3" name="文本框 2"/>
          <p:cNvSpPr txBox="1"/>
          <p:nvPr/>
        </p:nvSpPr>
        <p:spPr>
          <a:xfrm>
            <a:off x="4346614" y="5983404"/>
            <a:ext cx="3155736" cy="523220"/>
          </a:xfrm>
          <a:prstGeom prst="rect">
            <a:avLst/>
          </a:prstGeom>
          <a:noFill/>
        </p:spPr>
        <p:txBody>
          <a:bodyPr wrap="none" rtlCol="0">
            <a:spAutoFit/>
          </a:bodyPr>
          <a:lstStyle/>
          <a:p>
            <a:r>
              <a:rPr lang="en-US" altLang="zh-CN" sz="2800" dirty="0">
                <a:latin typeface="Times New Roman" panose="02020603050405020304" pitchFamily="18" charset="0"/>
                <a:ea typeface="楷体" panose="02010609060101010101" pitchFamily="49" charset="-122"/>
              </a:rPr>
              <a:t>PANE2 </a:t>
            </a:r>
            <a:r>
              <a:rPr lang="zh-CN" altLang="en-US" sz="2800" dirty="0">
                <a:latin typeface="Times New Roman" panose="02020603050405020304" pitchFamily="18" charset="0"/>
                <a:ea typeface="楷体" panose="02010609060101010101" pitchFamily="49" charset="-122"/>
              </a:rPr>
              <a:t>数据显示区</a:t>
            </a:r>
          </a:p>
        </p:txBody>
      </p:sp>
      <p:pic>
        <p:nvPicPr>
          <p:cNvPr id="9" name="内容占位符 8"/>
          <p:cNvPicPr>
            <a:picLocks noGrp="1" noChangeAspect="1"/>
          </p:cNvPicPr>
          <p:nvPr>
            <p:ph sz="half" idx="1"/>
          </p:nvPr>
        </p:nvPicPr>
        <p:blipFill rotWithShape="1">
          <a:blip r:embed="rId2"/>
          <a:srcRect l="65485" t="5303" b="44206"/>
          <a:stretch/>
        </p:blipFill>
        <p:spPr>
          <a:xfrm>
            <a:off x="1447760" y="1690688"/>
            <a:ext cx="3945064" cy="4328341"/>
          </a:xfrm>
          <a:prstGeom prst="rect">
            <a:avLst/>
          </a:prstGeom>
        </p:spPr>
      </p:pic>
      <p:sp>
        <p:nvSpPr>
          <p:cNvPr id="7"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STKaiti"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的界面</a:t>
            </a:r>
            <a:endParaRPr lang="en-CN" altLang="zh-CN" sz="3600" dirty="0"/>
          </a:p>
        </p:txBody>
      </p:sp>
    </p:spTree>
    <p:extLst>
      <p:ext uri="{BB962C8B-B14F-4D97-AF65-F5344CB8AC3E}">
        <p14:creationId xmlns:p14="http://schemas.microsoft.com/office/powerpoint/2010/main" val="508152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46614" y="5983404"/>
            <a:ext cx="3155736" cy="523220"/>
          </a:xfrm>
          <a:prstGeom prst="rect">
            <a:avLst/>
          </a:prstGeom>
          <a:noFill/>
        </p:spPr>
        <p:txBody>
          <a:bodyPr wrap="none" rtlCol="0">
            <a:spAutoFit/>
          </a:bodyPr>
          <a:lstStyle/>
          <a:p>
            <a:r>
              <a:rPr lang="en-US" altLang="zh-CN" sz="2800" dirty="0">
                <a:latin typeface="Times New Roman" panose="02020603050405020304" pitchFamily="18" charset="0"/>
                <a:ea typeface="楷体" panose="02010609060101010101" pitchFamily="49" charset="-122"/>
              </a:rPr>
              <a:t>PANE3 </a:t>
            </a:r>
            <a:r>
              <a:rPr lang="zh-CN" altLang="en-US" sz="2800" dirty="0">
                <a:latin typeface="Times New Roman" panose="02020603050405020304" pitchFamily="18" charset="0"/>
                <a:ea typeface="楷体" panose="02010609060101010101" pitchFamily="49" charset="-122"/>
              </a:rPr>
              <a:t>命令运行区</a:t>
            </a:r>
          </a:p>
        </p:txBody>
      </p:sp>
      <p:sp>
        <p:nvSpPr>
          <p:cNvPr id="7" name="文本框 6"/>
          <p:cNvSpPr txBox="1"/>
          <p:nvPr/>
        </p:nvSpPr>
        <p:spPr>
          <a:xfrm>
            <a:off x="595605" y="4922054"/>
            <a:ext cx="10758195"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latin typeface="Times New Roman" panose="02020603050405020304" pitchFamily="18" charset="0"/>
                <a:ea typeface="楷体" panose="02010609060101010101" pitchFamily="49" charset="-122"/>
              </a:rPr>
              <a:t>Console</a:t>
            </a:r>
            <a:r>
              <a:rPr lang="zh-CN" altLang="en-US" sz="2800" dirty="0">
                <a:latin typeface="Times New Roman" panose="02020603050405020304" pitchFamily="18" charset="0"/>
                <a:ea typeface="楷体" panose="02010609060101010101" pitchFamily="49" charset="-122"/>
              </a:rPr>
              <a:t>，即控制台，展示了所有程序的交互结果。代码的运行结果与报错都会在该窗口展示。</a:t>
            </a:r>
          </a:p>
        </p:txBody>
      </p:sp>
      <p:pic>
        <p:nvPicPr>
          <p:cNvPr id="8" name="内容占位符 7"/>
          <p:cNvPicPr>
            <a:picLocks noGrp="1" noChangeAspect="1"/>
          </p:cNvPicPr>
          <p:nvPr>
            <p:ph idx="1"/>
          </p:nvPr>
        </p:nvPicPr>
        <p:blipFill rotWithShape="1">
          <a:blip r:embed="rId2"/>
          <a:srcRect t="59428" r="34870"/>
          <a:stretch/>
        </p:blipFill>
        <p:spPr>
          <a:xfrm>
            <a:off x="2504482" y="1690688"/>
            <a:ext cx="6840000" cy="3195676"/>
          </a:xfrm>
          <a:prstGeom prst="rect">
            <a:avLst/>
          </a:prstGeom>
        </p:spPr>
      </p:pic>
      <p:sp>
        <p:nvSpPr>
          <p:cNvPr id="9"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STKaiti"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的界面</a:t>
            </a:r>
            <a:endParaRPr lang="en-CN" altLang="zh-CN" sz="3600" dirty="0"/>
          </a:p>
        </p:txBody>
      </p:sp>
    </p:spTree>
    <p:extLst>
      <p:ext uri="{BB962C8B-B14F-4D97-AF65-F5344CB8AC3E}">
        <p14:creationId xmlns:p14="http://schemas.microsoft.com/office/powerpoint/2010/main" val="3225720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46614" y="5983404"/>
            <a:ext cx="3514808" cy="523220"/>
          </a:xfrm>
          <a:prstGeom prst="rect">
            <a:avLst/>
          </a:prstGeom>
          <a:noFill/>
        </p:spPr>
        <p:txBody>
          <a:bodyPr wrap="none" rtlCol="0">
            <a:spAutoFit/>
          </a:bodyPr>
          <a:lstStyle/>
          <a:p>
            <a:r>
              <a:rPr lang="en-US" altLang="zh-CN" sz="2800" dirty="0">
                <a:latin typeface="Times New Roman" panose="02020603050405020304" pitchFamily="18" charset="0"/>
                <a:ea typeface="楷体" panose="02010609060101010101" pitchFamily="49" charset="-122"/>
              </a:rPr>
              <a:t>PANE4 </a:t>
            </a:r>
            <a:r>
              <a:rPr lang="zh-CN" altLang="en-US" sz="2800" dirty="0">
                <a:latin typeface="Times New Roman" panose="02020603050405020304" pitchFamily="18" charset="0"/>
                <a:ea typeface="楷体" panose="02010609060101010101" pitchFamily="49" charset="-122"/>
              </a:rPr>
              <a:t>绘图与求助区</a:t>
            </a:r>
          </a:p>
        </p:txBody>
      </p:sp>
      <p:pic>
        <p:nvPicPr>
          <p:cNvPr id="6" name="内容占位符 5"/>
          <p:cNvPicPr>
            <a:picLocks noGrp="1" noChangeAspect="1"/>
          </p:cNvPicPr>
          <p:nvPr>
            <p:ph idx="1"/>
          </p:nvPr>
        </p:nvPicPr>
        <p:blipFill rotWithShape="1">
          <a:blip r:embed="rId2"/>
          <a:srcRect l="65366" t="55636"/>
          <a:stretch/>
        </p:blipFill>
        <p:spPr>
          <a:xfrm>
            <a:off x="3855665" y="1690688"/>
            <a:ext cx="4496705" cy="4320000"/>
          </a:xfrm>
          <a:prstGeom prst="rect">
            <a:avLst/>
          </a:prstGeom>
        </p:spPr>
      </p:pic>
      <p:sp>
        <p:nvSpPr>
          <p:cNvPr id="7"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STKaiti"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的界面</a:t>
            </a:r>
            <a:endParaRPr lang="en-CN" altLang="zh-CN" sz="3600" dirty="0"/>
          </a:p>
        </p:txBody>
      </p:sp>
    </p:spTree>
    <p:extLst>
      <p:ext uri="{BB962C8B-B14F-4D97-AF65-F5344CB8AC3E}">
        <p14:creationId xmlns:p14="http://schemas.microsoft.com/office/powerpoint/2010/main" val="2653153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4"/>
            <a:ext cx="10515600" cy="4723221"/>
          </a:xfrm>
        </p:spPr>
        <p:txBody>
          <a:bodyPr/>
          <a:lstStyle/>
          <a:p>
            <a:pPr marL="0" indent="0">
              <a:buNone/>
            </a:pPr>
            <a:r>
              <a:rPr lang="zh-CN" altLang="en-US" dirty="0">
                <a:latin typeface="Times New Roman" panose="02020603050405020304" pitchFamily="18" charset="0"/>
              </a:rPr>
              <a:t>输入代码：</a:t>
            </a:r>
            <a:endParaRPr lang="en-US" altLang="zh-CN" dirty="0">
              <a:latin typeface="Times New Roman" panose="02020603050405020304" pitchFamily="18" charset="0"/>
            </a:endParaRPr>
          </a:p>
          <a:p>
            <a:pPr marL="0" indent="0">
              <a:buNone/>
            </a:pPr>
            <a:endParaRPr lang="en-US" altLang="zh-CN" dirty="0">
              <a:latin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x &lt;- </a:t>
            </a:r>
            <a:r>
              <a:rPr lang="en-US" altLang="zh-CN" dirty="0" err="1">
                <a:latin typeface="Times New Roman" panose="02020603050405020304" pitchFamily="18" charset="0"/>
                <a:cs typeface="Times New Roman" panose="02020603050405020304" pitchFamily="18" charset="0"/>
              </a:rPr>
              <a:t>rnorm</a:t>
            </a:r>
            <a:r>
              <a:rPr lang="en-US" altLang="zh-CN" dirty="0">
                <a:latin typeface="Times New Roman" panose="02020603050405020304" pitchFamily="18" charset="0"/>
                <a:cs typeface="Times New Roman" panose="02020603050405020304" pitchFamily="18" charset="0"/>
              </a:rPr>
              <a:t>(1000, mean = 0, </a:t>
            </a:r>
            <a:r>
              <a:rPr lang="en-US" altLang="zh-CN" dirty="0" err="1">
                <a:latin typeface="Times New Roman" panose="02020603050405020304" pitchFamily="18" charset="0"/>
                <a:cs typeface="Times New Roman" panose="02020603050405020304" pitchFamily="18" charset="0"/>
              </a:rPr>
              <a:t>sd</a:t>
            </a:r>
            <a:r>
              <a:rPr lang="en-US" altLang="zh-CN" dirty="0">
                <a:latin typeface="Times New Roman" panose="02020603050405020304" pitchFamily="18" charset="0"/>
                <a:cs typeface="Times New Roman" panose="02020603050405020304" pitchFamily="18" charset="0"/>
              </a:rPr>
              <a:t> = 1)</a:t>
            </a:r>
          </a:p>
          <a:p>
            <a:pPr marL="0" indent="0">
              <a:buNone/>
            </a:pPr>
            <a:r>
              <a:rPr lang="en-US" altLang="zh-CN" dirty="0" err="1">
                <a:latin typeface="Times New Roman" panose="02020603050405020304" pitchFamily="18" charset="0"/>
                <a:cs typeface="Times New Roman" panose="02020603050405020304" pitchFamily="18" charset="0"/>
              </a:rPr>
              <a:t>hist</a:t>
            </a:r>
            <a:r>
              <a:rPr lang="en-US" altLang="zh-CN" dirty="0">
                <a:latin typeface="Times New Roman" panose="02020603050405020304" pitchFamily="18" charset="0"/>
                <a:cs typeface="Times New Roman" panose="02020603050405020304" pitchFamily="18" charset="0"/>
              </a:rPr>
              <a:t>(x, breaks = 30, main = "Normal Distribution", </a:t>
            </a:r>
            <a:r>
              <a:rPr lang="en-US" altLang="zh-CN" dirty="0" err="1">
                <a:latin typeface="Times New Roman" panose="02020603050405020304" pitchFamily="18" charset="0"/>
                <a:cs typeface="Times New Roman" panose="02020603050405020304" pitchFamily="18" charset="0"/>
              </a:rPr>
              <a:t>xlab</a:t>
            </a:r>
            <a:r>
              <a:rPr lang="en-US" altLang="zh-CN" dirty="0">
                <a:latin typeface="Times New Roman" panose="02020603050405020304" pitchFamily="18" charset="0"/>
                <a:cs typeface="Times New Roman" panose="02020603050405020304" pitchFamily="18" charset="0"/>
              </a:rPr>
              <a:t> = "Value", 	</a:t>
            </a:r>
            <a:r>
              <a:rPr lang="en-US" altLang="zh-CN" dirty="0" err="1">
                <a:latin typeface="Times New Roman" panose="02020603050405020304" pitchFamily="18" charset="0"/>
                <a:cs typeface="Times New Roman" panose="02020603050405020304" pitchFamily="18" charset="0"/>
              </a:rPr>
              <a:t>ylab</a:t>
            </a:r>
            <a:r>
              <a:rPr lang="en-US" altLang="zh-CN" dirty="0">
                <a:latin typeface="Times New Roman" panose="02020603050405020304" pitchFamily="18" charset="0"/>
                <a:cs typeface="Times New Roman" panose="02020603050405020304" pitchFamily="18" charset="0"/>
              </a:rPr>
              <a:t> = "Frequency")</a:t>
            </a:r>
          </a:p>
          <a:p>
            <a:pPr marL="0" indent="0">
              <a:buNone/>
            </a:pPr>
            <a:endParaRPr lang="en-US" altLang="zh-CN" dirty="0">
              <a:latin typeface="Times New Roman" panose="02020603050405020304" pitchFamily="18" charset="0"/>
            </a:endParaRPr>
          </a:p>
          <a:p>
            <a:pPr marL="0" indent="0">
              <a:buNone/>
            </a:pPr>
            <a:r>
              <a:rPr lang="zh-CN" altLang="en-US" dirty="0">
                <a:latin typeface="Times New Roman" panose="02020603050405020304" pitchFamily="18" charset="0"/>
              </a:rPr>
              <a:t>这段代码将生成一个长度为</a:t>
            </a:r>
            <a:r>
              <a:rPr lang="en-US" altLang="zh-CN" dirty="0">
                <a:latin typeface="Times New Roman" panose="02020603050405020304" pitchFamily="18" charset="0"/>
              </a:rPr>
              <a:t>1000</a:t>
            </a:r>
            <a:r>
              <a:rPr lang="zh-CN" altLang="en-US" dirty="0">
                <a:latin typeface="Times New Roman" panose="02020603050405020304" pitchFamily="18" charset="0"/>
              </a:rPr>
              <a:t>的正态分布的数组，并将其赋值给变量 </a:t>
            </a:r>
            <a:r>
              <a:rPr lang="en-US" altLang="zh-CN" dirty="0">
                <a:latin typeface="Times New Roman" panose="02020603050405020304" pitchFamily="18" charset="0"/>
              </a:rPr>
              <a:t>x</a:t>
            </a:r>
            <a:r>
              <a:rPr lang="zh-CN" altLang="en-US" dirty="0">
                <a:latin typeface="Times New Roman" panose="02020603050405020304" pitchFamily="18" charset="0"/>
              </a:rPr>
              <a:t>。然后，将使用 </a:t>
            </a:r>
            <a:r>
              <a:rPr lang="en-US" altLang="zh-CN" dirty="0" err="1">
                <a:latin typeface="Times New Roman" panose="02020603050405020304" pitchFamily="18" charset="0"/>
                <a:cs typeface="Times New Roman" panose="02020603050405020304" pitchFamily="18" charset="0"/>
              </a:rPr>
              <a:t>hist</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rPr>
              <a:t>函数将 </a:t>
            </a:r>
            <a:r>
              <a:rPr lang="en-US" altLang="zh-CN" dirty="0">
                <a:latin typeface="Times New Roman" panose="02020603050405020304" pitchFamily="18" charset="0"/>
              </a:rPr>
              <a:t>x </a:t>
            </a:r>
            <a:r>
              <a:rPr lang="zh-CN" altLang="en-US" dirty="0">
                <a:latin typeface="Times New Roman" panose="02020603050405020304" pitchFamily="18" charset="0"/>
              </a:rPr>
              <a:t>中的数据绘制为直方图。</a:t>
            </a:r>
            <a:r>
              <a:rPr lang="en-US" altLang="zh-CN" dirty="0">
                <a:latin typeface="Times New Roman" panose="02020603050405020304" pitchFamily="18" charset="0"/>
              </a:rPr>
              <a:t>breaks </a:t>
            </a:r>
            <a:r>
              <a:rPr lang="zh-CN" altLang="en-US" dirty="0">
                <a:latin typeface="Times New Roman" panose="02020603050405020304" pitchFamily="18" charset="0"/>
              </a:rPr>
              <a:t>参数指定直方图中的柱数，</a:t>
            </a:r>
            <a:r>
              <a:rPr lang="en-US" altLang="zh-CN" dirty="0">
                <a:latin typeface="Times New Roman" panose="02020603050405020304" pitchFamily="18" charset="0"/>
              </a:rPr>
              <a:t>main </a:t>
            </a:r>
            <a:r>
              <a:rPr lang="zh-CN" altLang="en-US" dirty="0">
                <a:latin typeface="Times New Roman" panose="02020603050405020304" pitchFamily="18" charset="0"/>
              </a:rPr>
              <a:t>参数指定图形的标题，</a:t>
            </a:r>
            <a:r>
              <a:rPr lang="en-US" altLang="zh-CN" dirty="0" err="1">
                <a:latin typeface="Times New Roman" panose="02020603050405020304" pitchFamily="18" charset="0"/>
              </a:rPr>
              <a:t>xlab</a:t>
            </a:r>
            <a:r>
              <a:rPr lang="en-US" altLang="zh-CN" dirty="0">
                <a:latin typeface="Times New Roman" panose="02020603050405020304" pitchFamily="18" charset="0"/>
              </a:rPr>
              <a:t> </a:t>
            </a:r>
            <a:r>
              <a:rPr lang="zh-CN" altLang="en-US" dirty="0">
                <a:latin typeface="Times New Roman" panose="02020603050405020304" pitchFamily="18" charset="0"/>
              </a:rPr>
              <a:t>参数指定</a:t>
            </a:r>
            <a:r>
              <a:rPr lang="en-US" altLang="zh-CN" dirty="0">
                <a:latin typeface="Times New Roman" panose="02020603050405020304" pitchFamily="18" charset="0"/>
              </a:rPr>
              <a:t>X</a:t>
            </a:r>
            <a:r>
              <a:rPr lang="zh-CN" altLang="en-US" dirty="0">
                <a:latin typeface="Times New Roman" panose="02020603050405020304" pitchFamily="18" charset="0"/>
              </a:rPr>
              <a:t>轴标签，</a:t>
            </a:r>
            <a:r>
              <a:rPr lang="en-US" altLang="zh-CN" dirty="0" err="1">
                <a:latin typeface="Times New Roman" panose="02020603050405020304" pitchFamily="18" charset="0"/>
              </a:rPr>
              <a:t>ylab</a:t>
            </a:r>
            <a:r>
              <a:rPr lang="en-US" altLang="zh-CN" dirty="0">
                <a:latin typeface="Times New Roman" panose="02020603050405020304" pitchFamily="18" charset="0"/>
              </a:rPr>
              <a:t> </a:t>
            </a:r>
            <a:r>
              <a:rPr lang="zh-CN" altLang="en-US" dirty="0">
                <a:latin typeface="Times New Roman" panose="02020603050405020304" pitchFamily="18" charset="0"/>
              </a:rPr>
              <a:t>参数指定</a:t>
            </a:r>
            <a:r>
              <a:rPr lang="en-US" altLang="zh-CN" dirty="0">
                <a:latin typeface="Times New Roman" panose="02020603050405020304" pitchFamily="18" charset="0"/>
              </a:rPr>
              <a:t>Y</a:t>
            </a:r>
            <a:r>
              <a:rPr lang="zh-CN" altLang="en-US" dirty="0">
                <a:latin typeface="Times New Roman" panose="02020603050405020304" pitchFamily="18" charset="0"/>
              </a:rPr>
              <a:t>轴标签。</a:t>
            </a:r>
            <a:endParaRPr lang="en-US" altLang="zh-CN" dirty="0">
              <a:latin typeface="Times New Roman" panose="02020603050405020304" pitchFamily="18" charset="0"/>
            </a:endParaRPr>
          </a:p>
          <a:p>
            <a:pPr marL="0" indent="0">
              <a:buNone/>
            </a:pPr>
            <a:endParaRPr lang="en-US" altLang="zh-CN" dirty="0"/>
          </a:p>
          <a:p>
            <a:pPr marL="0" indent="0">
              <a:buNone/>
            </a:pPr>
            <a:endParaRPr lang="en-US" altLang="zh-CN" dirty="0"/>
          </a:p>
          <a:p>
            <a:pPr marL="0" indent="0">
              <a:buNone/>
            </a:pPr>
            <a:endParaRPr lang="zh-CN" altLang="en-US" dirty="0"/>
          </a:p>
        </p:txBody>
      </p:sp>
      <p:sp>
        <p:nvSpPr>
          <p:cNvPr id="5"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3.5 </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STKaiti" panose="02010600040101010101" pitchFamily="2" charset="-122"/>
                <a:cs typeface="Times New Roman" panose="02020603050405020304" pitchFamily="18" charset="0"/>
              </a:rPr>
              <a:t>Rstudio</a:t>
            </a:r>
            <a:endParaRPr lang="en-CN" altLang="zh-CN" sz="3600" dirty="0"/>
          </a:p>
        </p:txBody>
      </p:sp>
    </p:spTree>
    <p:extLst>
      <p:ext uri="{BB962C8B-B14F-4D97-AF65-F5344CB8AC3E}">
        <p14:creationId xmlns:p14="http://schemas.microsoft.com/office/powerpoint/2010/main" val="41486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990600" y="1476793"/>
            <a:ext cx="6886768" cy="5165076"/>
          </a:xfrm>
          <a:prstGeom prst="rect">
            <a:avLst/>
          </a:prstGeom>
        </p:spPr>
      </p:pic>
      <p:sp>
        <p:nvSpPr>
          <p:cNvPr id="6" name="矩形 5"/>
          <p:cNvSpPr/>
          <p:nvPr/>
        </p:nvSpPr>
        <p:spPr>
          <a:xfrm>
            <a:off x="1197033" y="2013784"/>
            <a:ext cx="4339244" cy="25831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8" name="椭圆 7"/>
          <p:cNvSpPr/>
          <p:nvPr/>
        </p:nvSpPr>
        <p:spPr>
          <a:xfrm>
            <a:off x="4076933" y="2038345"/>
            <a:ext cx="357051" cy="2177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0" name="文本框 9"/>
          <p:cNvSpPr txBox="1"/>
          <p:nvPr/>
        </p:nvSpPr>
        <p:spPr>
          <a:xfrm>
            <a:off x="8334102" y="2451317"/>
            <a:ext cx="3344091" cy="1815882"/>
          </a:xfrm>
          <a:prstGeom prst="rect">
            <a:avLst/>
          </a:prstGeom>
          <a:noFill/>
        </p:spPr>
        <p:txBody>
          <a:bodyPr wrap="square" rtlCol="0">
            <a:spAutoFit/>
          </a:bodyPr>
          <a:lstStyle/>
          <a:p>
            <a:r>
              <a:rPr lang="zh-CN" altLang="en-US" sz="2800" dirty="0">
                <a:latin typeface="Times New Roman" panose="02020603050405020304" pitchFamily="18" charset="0"/>
                <a:ea typeface="楷体" panose="02010609060101010101" pitchFamily="49" charset="-122"/>
              </a:rPr>
              <a:t>输入代码后，选中已经输入的代码，点击右侧“</a:t>
            </a:r>
            <a:r>
              <a:rPr lang="en-US" altLang="zh-CN" sz="2800" dirty="0">
                <a:latin typeface="Times New Roman" panose="02020603050405020304" pitchFamily="18" charset="0"/>
                <a:ea typeface="楷体" panose="02010609060101010101" pitchFamily="49" charset="-122"/>
              </a:rPr>
              <a:t>Run</a:t>
            </a:r>
            <a:r>
              <a:rPr lang="zh-CN" altLang="en-US" sz="2800" dirty="0">
                <a:latin typeface="Times New Roman" panose="02020603050405020304" pitchFamily="18" charset="0"/>
                <a:ea typeface="楷体" panose="02010609060101010101" pitchFamily="49" charset="-122"/>
              </a:rPr>
              <a:t>”，或者按“</a:t>
            </a:r>
            <a:r>
              <a:rPr lang="en-US" altLang="zh-CN" sz="2800" dirty="0" err="1">
                <a:latin typeface="Times New Roman" panose="02020603050405020304" pitchFamily="18" charset="0"/>
                <a:ea typeface="楷体" panose="02010609060101010101" pitchFamily="49" charset="-122"/>
              </a:rPr>
              <a:t>Ctrl+Enter</a:t>
            </a:r>
            <a:r>
              <a:rPr lang="zh-CN" altLang="en-US" sz="2800" dirty="0">
                <a:latin typeface="Times New Roman" panose="02020603050405020304" pitchFamily="18" charset="0"/>
                <a:ea typeface="楷体" panose="02010609060101010101" pitchFamily="49" charset="-122"/>
              </a:rPr>
              <a:t>”</a:t>
            </a:r>
          </a:p>
        </p:txBody>
      </p:sp>
      <p:sp>
        <p:nvSpPr>
          <p:cNvPr id="11"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3.5 </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STKaiti" panose="02010600040101010101" pitchFamily="2" charset="-122"/>
                <a:cs typeface="Times New Roman" panose="02020603050405020304" pitchFamily="18" charset="0"/>
              </a:rPr>
              <a:t>Rstudio</a:t>
            </a:r>
            <a:endParaRPr lang="en-CN" altLang="zh-CN" sz="3600" dirty="0"/>
          </a:p>
        </p:txBody>
      </p:sp>
    </p:spTree>
    <p:extLst>
      <p:ext uri="{BB962C8B-B14F-4D97-AF65-F5344CB8AC3E}">
        <p14:creationId xmlns:p14="http://schemas.microsoft.com/office/powerpoint/2010/main" val="1201847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stretch>
            <a:fillRect/>
          </a:stretch>
        </p:blipFill>
        <p:spPr>
          <a:xfrm>
            <a:off x="990600" y="1476793"/>
            <a:ext cx="6886768" cy="5165076"/>
          </a:xfrm>
          <a:prstGeom prst="rect">
            <a:avLst/>
          </a:prstGeom>
        </p:spPr>
      </p:pic>
      <p:sp>
        <p:nvSpPr>
          <p:cNvPr id="6" name="矩形 5"/>
          <p:cNvSpPr/>
          <p:nvPr/>
        </p:nvSpPr>
        <p:spPr>
          <a:xfrm>
            <a:off x="1064030" y="4817422"/>
            <a:ext cx="4347555" cy="9198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3" name="文本框 2"/>
          <p:cNvSpPr txBox="1"/>
          <p:nvPr/>
        </p:nvSpPr>
        <p:spPr>
          <a:xfrm>
            <a:off x="2281644" y="5815285"/>
            <a:ext cx="1898469" cy="584775"/>
          </a:xfrm>
          <a:prstGeom prst="rect">
            <a:avLst/>
          </a:prstGeom>
          <a:noFill/>
        </p:spPr>
        <p:txBody>
          <a:bodyPr wrap="square" rtlCol="0">
            <a:spAutoFit/>
          </a:bodyPr>
          <a:lstStyle/>
          <a:p>
            <a:r>
              <a:rPr lang="zh-CN" altLang="en-US" sz="3200" b="1" dirty="0">
                <a:solidFill>
                  <a:schemeClr val="bg1"/>
                </a:solidFill>
                <a:latin typeface="楷体" panose="02010609060101010101" pitchFamily="49" charset="-122"/>
                <a:ea typeface="楷体" panose="02010609060101010101" pitchFamily="49" charset="-122"/>
              </a:rPr>
              <a:t>交互结果</a:t>
            </a:r>
          </a:p>
        </p:txBody>
      </p:sp>
      <p:sp>
        <p:nvSpPr>
          <p:cNvPr id="11" name="矩形 10"/>
          <p:cNvSpPr/>
          <p:nvPr/>
        </p:nvSpPr>
        <p:spPr>
          <a:xfrm>
            <a:off x="5538652" y="2377440"/>
            <a:ext cx="2284811" cy="2878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2" name="文本框 11"/>
          <p:cNvSpPr txBox="1"/>
          <p:nvPr/>
        </p:nvSpPr>
        <p:spPr>
          <a:xfrm>
            <a:off x="5731822" y="2648544"/>
            <a:ext cx="1898469" cy="584775"/>
          </a:xfrm>
          <a:prstGeom prst="rect">
            <a:avLst/>
          </a:prstGeom>
          <a:noFill/>
        </p:spPr>
        <p:txBody>
          <a:bodyPr wrap="square" rtlCol="0">
            <a:spAutoFit/>
          </a:bodyPr>
          <a:lstStyle/>
          <a:p>
            <a:r>
              <a:rPr lang="zh-CN" altLang="en-US" sz="3200" b="1" dirty="0">
                <a:solidFill>
                  <a:schemeClr val="bg1"/>
                </a:solidFill>
                <a:latin typeface="楷体" panose="02010609060101010101" pitchFamily="49" charset="-122"/>
                <a:ea typeface="楷体" panose="02010609060101010101" pitchFamily="49" charset="-122"/>
              </a:rPr>
              <a:t>数据存放</a:t>
            </a:r>
          </a:p>
        </p:txBody>
      </p:sp>
      <p:sp>
        <p:nvSpPr>
          <p:cNvPr id="13" name="矩形 12"/>
          <p:cNvSpPr/>
          <p:nvPr/>
        </p:nvSpPr>
        <p:spPr>
          <a:xfrm>
            <a:off x="5538652" y="3947668"/>
            <a:ext cx="2284812" cy="26033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4" name="文本框 13"/>
          <p:cNvSpPr txBox="1"/>
          <p:nvPr/>
        </p:nvSpPr>
        <p:spPr>
          <a:xfrm>
            <a:off x="5832564" y="5966194"/>
            <a:ext cx="1898469" cy="584775"/>
          </a:xfrm>
          <a:prstGeom prst="rect">
            <a:avLst/>
          </a:prstGeom>
          <a:noFill/>
        </p:spPr>
        <p:txBody>
          <a:bodyPr wrap="square" rtlCol="0">
            <a:spAutoFit/>
          </a:bodyPr>
          <a:lstStyle/>
          <a:p>
            <a:r>
              <a:rPr lang="zh-CN" altLang="en-US" sz="3200" b="1" dirty="0">
                <a:latin typeface="楷体" panose="02010609060101010101" pitchFamily="49" charset="-122"/>
                <a:ea typeface="楷体" panose="02010609060101010101" pitchFamily="49" charset="-122"/>
              </a:rPr>
              <a:t>图表展示</a:t>
            </a:r>
          </a:p>
        </p:txBody>
      </p:sp>
      <p:sp>
        <p:nvSpPr>
          <p:cNvPr id="15" name="文本框 14"/>
          <p:cNvSpPr txBox="1"/>
          <p:nvPr/>
        </p:nvSpPr>
        <p:spPr>
          <a:xfrm>
            <a:off x="8334102" y="2451317"/>
            <a:ext cx="3344091" cy="2246769"/>
          </a:xfrm>
          <a:prstGeom prst="rect">
            <a:avLst/>
          </a:prstGeom>
          <a:noFill/>
        </p:spPr>
        <p:txBody>
          <a:bodyPr wrap="square" rtlCol="0">
            <a:spAutoFit/>
          </a:bodyPr>
          <a:lstStyle/>
          <a:p>
            <a:r>
              <a:rPr lang="zh-CN" altLang="en-US" sz="2800" dirty="0">
                <a:latin typeface="Times New Roman" panose="02020603050405020304" pitchFamily="18" charset="0"/>
                <a:ea typeface="楷体" panose="02010609060101010101" pitchFamily="49" charset="-122"/>
              </a:rPr>
              <a:t>如果</a:t>
            </a:r>
            <a:r>
              <a:rPr lang="en-US" altLang="zh-CN" sz="2800" dirty="0" err="1">
                <a:latin typeface="Times New Roman" panose="02020603050405020304" pitchFamily="18" charset="0"/>
                <a:ea typeface="楷体" panose="02010609060101010101" pitchFamily="49" charset="-122"/>
              </a:rPr>
              <a:t>Rstudio</a:t>
            </a:r>
            <a:r>
              <a:rPr lang="zh-CN" altLang="en-US" sz="2800" dirty="0">
                <a:latin typeface="Times New Roman" panose="02020603050405020304" pitchFamily="18" charset="0"/>
                <a:ea typeface="楷体" panose="02010609060101010101" pitchFamily="49" charset="-122"/>
              </a:rPr>
              <a:t>安装配置成功，将同样生成一个随机的正态数组并且将结果显示在相同的地方。</a:t>
            </a:r>
          </a:p>
        </p:txBody>
      </p:sp>
      <p:sp>
        <p:nvSpPr>
          <p:cNvPr id="18"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3.5 </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STKaiti" panose="02010600040101010101" pitchFamily="2" charset="-122"/>
                <a:cs typeface="Times New Roman" panose="02020603050405020304" pitchFamily="18" charset="0"/>
              </a:rPr>
              <a:t>Rstudio</a:t>
            </a:r>
            <a:endParaRPr lang="en-CN" altLang="zh-CN" sz="3600" dirty="0"/>
          </a:p>
        </p:txBody>
      </p:sp>
    </p:spTree>
    <p:extLst>
      <p:ext uri="{BB962C8B-B14F-4D97-AF65-F5344CB8AC3E}">
        <p14:creationId xmlns:p14="http://schemas.microsoft.com/office/powerpoint/2010/main" val="1611249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409F-6CCD-74F4-F73E-C08CBB27EE8B}"/>
              </a:ext>
            </a:extLst>
          </p:cNvPr>
          <p:cNvSpPr>
            <a:spLocks noGrp="1"/>
          </p:cNvSpPr>
          <p:nvPr>
            <p:ph idx="1"/>
          </p:nvPr>
        </p:nvSpPr>
        <p:spPr/>
        <p:txBody>
          <a:bodyPr/>
          <a:lstStyle/>
          <a:p>
            <a:r>
              <a:rPr lang="en-CN" dirty="0"/>
              <a:t>问题</a:t>
            </a:r>
            <a:r>
              <a:rPr lang="zh-CN" altLang="en-US" dirty="0"/>
              <a:t>：函数从哪里来？</a:t>
            </a:r>
            <a:endParaRPr lang="en-CN" dirty="0"/>
          </a:p>
        </p:txBody>
      </p:sp>
      <p:pic>
        <p:nvPicPr>
          <p:cNvPr id="4" name="Picture 3">
            <a:extLst>
              <a:ext uri="{FF2B5EF4-FFF2-40B4-BE49-F238E27FC236}">
                <a16:creationId xmlns:a16="http://schemas.microsoft.com/office/drawing/2014/main" id="{83706A1D-2054-24A6-5B84-57831CDE2E94}"/>
              </a:ext>
            </a:extLst>
          </p:cNvPr>
          <p:cNvPicPr>
            <a:picLocks noChangeAspect="1"/>
          </p:cNvPicPr>
          <p:nvPr/>
        </p:nvPicPr>
        <p:blipFill>
          <a:blip r:embed="rId2"/>
          <a:stretch>
            <a:fillRect/>
          </a:stretch>
        </p:blipFill>
        <p:spPr>
          <a:xfrm>
            <a:off x="5583820" y="1066076"/>
            <a:ext cx="5422900" cy="952500"/>
          </a:xfrm>
          <a:prstGeom prst="rect">
            <a:avLst/>
          </a:prstGeom>
        </p:spPr>
      </p:pic>
    </p:spTree>
    <p:extLst>
      <p:ext uri="{BB962C8B-B14F-4D97-AF65-F5344CB8AC3E}">
        <p14:creationId xmlns:p14="http://schemas.microsoft.com/office/powerpoint/2010/main" val="37210996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409F-6CCD-74F4-F73E-C08CBB27EE8B}"/>
              </a:ext>
            </a:extLst>
          </p:cNvPr>
          <p:cNvSpPr>
            <a:spLocks noGrp="1"/>
          </p:cNvSpPr>
          <p:nvPr>
            <p:ph idx="1"/>
          </p:nvPr>
        </p:nvSpPr>
        <p:spPr/>
        <p:txBody>
          <a:bodyPr/>
          <a:lstStyle/>
          <a:p>
            <a:r>
              <a:rPr lang="en-CN" dirty="0"/>
              <a:t>问题</a:t>
            </a:r>
            <a:r>
              <a:rPr lang="zh-CN" altLang="en-US" dirty="0"/>
              <a:t>：函数从哪里来？</a:t>
            </a:r>
            <a:endParaRPr lang="en-CN" dirty="0"/>
          </a:p>
        </p:txBody>
      </p:sp>
      <p:pic>
        <p:nvPicPr>
          <p:cNvPr id="4" name="Picture 3">
            <a:extLst>
              <a:ext uri="{FF2B5EF4-FFF2-40B4-BE49-F238E27FC236}">
                <a16:creationId xmlns:a16="http://schemas.microsoft.com/office/drawing/2014/main" id="{83706A1D-2054-24A6-5B84-57831CDE2E94}"/>
              </a:ext>
            </a:extLst>
          </p:cNvPr>
          <p:cNvPicPr>
            <a:picLocks noChangeAspect="1"/>
          </p:cNvPicPr>
          <p:nvPr/>
        </p:nvPicPr>
        <p:blipFill>
          <a:blip r:embed="rId2"/>
          <a:stretch>
            <a:fillRect/>
          </a:stretch>
        </p:blipFill>
        <p:spPr>
          <a:xfrm>
            <a:off x="5583820" y="1066076"/>
            <a:ext cx="5422900" cy="952500"/>
          </a:xfrm>
          <a:prstGeom prst="rect">
            <a:avLst/>
          </a:prstGeom>
        </p:spPr>
      </p:pic>
      <p:pic>
        <p:nvPicPr>
          <p:cNvPr id="5" name="Picture 4">
            <a:extLst>
              <a:ext uri="{FF2B5EF4-FFF2-40B4-BE49-F238E27FC236}">
                <a16:creationId xmlns:a16="http://schemas.microsoft.com/office/drawing/2014/main" id="{85C14792-4BD3-4EC8-071F-3D54D44574AA}"/>
              </a:ext>
            </a:extLst>
          </p:cNvPr>
          <p:cNvPicPr>
            <a:picLocks noChangeAspect="1"/>
          </p:cNvPicPr>
          <p:nvPr/>
        </p:nvPicPr>
        <p:blipFill>
          <a:blip r:embed="rId3"/>
          <a:stretch>
            <a:fillRect/>
          </a:stretch>
        </p:blipFill>
        <p:spPr>
          <a:xfrm>
            <a:off x="5583820" y="2191131"/>
            <a:ext cx="5562600" cy="952500"/>
          </a:xfrm>
          <a:prstGeom prst="rect">
            <a:avLst/>
          </a:prstGeom>
        </p:spPr>
      </p:pic>
    </p:spTree>
    <p:extLst>
      <p:ext uri="{BB962C8B-B14F-4D97-AF65-F5344CB8AC3E}">
        <p14:creationId xmlns:p14="http://schemas.microsoft.com/office/powerpoint/2010/main" val="1440394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409F-6CCD-74F4-F73E-C08CBB27EE8B}"/>
              </a:ext>
            </a:extLst>
          </p:cNvPr>
          <p:cNvSpPr>
            <a:spLocks noGrp="1"/>
          </p:cNvSpPr>
          <p:nvPr>
            <p:ph idx="1"/>
          </p:nvPr>
        </p:nvSpPr>
        <p:spPr/>
        <p:txBody>
          <a:bodyPr/>
          <a:lstStyle/>
          <a:p>
            <a:r>
              <a:rPr lang="en-CN" dirty="0"/>
              <a:t>问题</a:t>
            </a:r>
            <a:r>
              <a:rPr lang="zh-CN" altLang="en-US" dirty="0"/>
              <a:t>：函数从哪里来？</a:t>
            </a:r>
            <a:endParaRPr lang="en-CN" dirty="0"/>
          </a:p>
        </p:txBody>
      </p:sp>
      <p:pic>
        <p:nvPicPr>
          <p:cNvPr id="4" name="Picture 3">
            <a:extLst>
              <a:ext uri="{FF2B5EF4-FFF2-40B4-BE49-F238E27FC236}">
                <a16:creationId xmlns:a16="http://schemas.microsoft.com/office/drawing/2014/main" id="{83706A1D-2054-24A6-5B84-57831CDE2E94}"/>
              </a:ext>
            </a:extLst>
          </p:cNvPr>
          <p:cNvPicPr>
            <a:picLocks noChangeAspect="1"/>
          </p:cNvPicPr>
          <p:nvPr/>
        </p:nvPicPr>
        <p:blipFill>
          <a:blip r:embed="rId2"/>
          <a:stretch>
            <a:fillRect/>
          </a:stretch>
        </p:blipFill>
        <p:spPr>
          <a:xfrm>
            <a:off x="5583820" y="1066076"/>
            <a:ext cx="5422900" cy="952500"/>
          </a:xfrm>
          <a:prstGeom prst="rect">
            <a:avLst/>
          </a:prstGeom>
        </p:spPr>
      </p:pic>
      <p:pic>
        <p:nvPicPr>
          <p:cNvPr id="5" name="Picture 4">
            <a:extLst>
              <a:ext uri="{FF2B5EF4-FFF2-40B4-BE49-F238E27FC236}">
                <a16:creationId xmlns:a16="http://schemas.microsoft.com/office/drawing/2014/main" id="{85C14792-4BD3-4EC8-071F-3D54D44574AA}"/>
              </a:ext>
            </a:extLst>
          </p:cNvPr>
          <p:cNvPicPr>
            <a:picLocks noChangeAspect="1"/>
          </p:cNvPicPr>
          <p:nvPr/>
        </p:nvPicPr>
        <p:blipFill>
          <a:blip r:embed="rId3"/>
          <a:stretch>
            <a:fillRect/>
          </a:stretch>
        </p:blipFill>
        <p:spPr>
          <a:xfrm>
            <a:off x="5583820" y="2191131"/>
            <a:ext cx="5562600" cy="952500"/>
          </a:xfrm>
          <a:prstGeom prst="rect">
            <a:avLst/>
          </a:prstGeom>
        </p:spPr>
      </p:pic>
      <p:pic>
        <p:nvPicPr>
          <p:cNvPr id="6" name="Picture 5">
            <a:extLst>
              <a:ext uri="{FF2B5EF4-FFF2-40B4-BE49-F238E27FC236}">
                <a16:creationId xmlns:a16="http://schemas.microsoft.com/office/drawing/2014/main" id="{D8135525-5B05-AC11-757E-93284132E35E}"/>
              </a:ext>
            </a:extLst>
          </p:cNvPr>
          <p:cNvPicPr>
            <a:picLocks noChangeAspect="1"/>
          </p:cNvPicPr>
          <p:nvPr/>
        </p:nvPicPr>
        <p:blipFill>
          <a:blip r:embed="rId4"/>
          <a:stretch>
            <a:fillRect/>
          </a:stretch>
        </p:blipFill>
        <p:spPr>
          <a:xfrm>
            <a:off x="5591536" y="3446463"/>
            <a:ext cx="6400800" cy="2730500"/>
          </a:xfrm>
          <a:prstGeom prst="rect">
            <a:avLst/>
          </a:prstGeom>
        </p:spPr>
      </p:pic>
    </p:spTree>
    <p:extLst>
      <p:ext uri="{BB962C8B-B14F-4D97-AF65-F5344CB8AC3E}">
        <p14:creationId xmlns:p14="http://schemas.microsoft.com/office/powerpoint/2010/main" val="370627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8409F-6CCD-74F4-F73E-C08CBB27EE8B}"/>
              </a:ext>
            </a:extLst>
          </p:cNvPr>
          <p:cNvSpPr>
            <a:spLocks noGrp="1"/>
          </p:cNvSpPr>
          <p:nvPr>
            <p:ph idx="1"/>
          </p:nvPr>
        </p:nvSpPr>
        <p:spPr/>
        <p:txBody>
          <a:bodyPr/>
          <a:lstStyle/>
          <a:p>
            <a:r>
              <a:rPr lang="en-CN" dirty="0"/>
              <a:t>问题</a:t>
            </a:r>
            <a:r>
              <a:rPr lang="zh-CN" altLang="en-US" dirty="0"/>
              <a:t>：函数从哪里来？</a:t>
            </a:r>
            <a:endParaRPr lang="en-CN" dirty="0"/>
          </a:p>
        </p:txBody>
      </p:sp>
      <p:pic>
        <p:nvPicPr>
          <p:cNvPr id="7" name="Picture 6">
            <a:extLst>
              <a:ext uri="{FF2B5EF4-FFF2-40B4-BE49-F238E27FC236}">
                <a16:creationId xmlns:a16="http://schemas.microsoft.com/office/drawing/2014/main" id="{411A6FEB-E468-CE91-D16C-A906F6EA59DD}"/>
              </a:ext>
            </a:extLst>
          </p:cNvPr>
          <p:cNvPicPr>
            <a:picLocks noChangeAspect="1"/>
          </p:cNvPicPr>
          <p:nvPr/>
        </p:nvPicPr>
        <p:blipFill>
          <a:blip r:embed="rId2"/>
          <a:stretch>
            <a:fillRect/>
          </a:stretch>
        </p:blipFill>
        <p:spPr>
          <a:xfrm>
            <a:off x="996386" y="2489276"/>
            <a:ext cx="9925833" cy="4351338"/>
          </a:xfrm>
          <a:prstGeom prst="rect">
            <a:avLst/>
          </a:prstGeom>
        </p:spPr>
      </p:pic>
    </p:spTree>
    <p:extLst>
      <p:ext uri="{BB962C8B-B14F-4D97-AF65-F5344CB8AC3E}">
        <p14:creationId xmlns:p14="http://schemas.microsoft.com/office/powerpoint/2010/main" val="1417409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本课程中拟解决</a:t>
            </a:r>
            <a:r>
              <a:rPr lang="zh-CN" altLang="en-US" sz="3600" dirty="0">
                <a:latin typeface="STKaiti" panose="02010600040101010101" pitchFamily="2" charset="-122"/>
                <a:ea typeface="STKaiti"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8199" y="1825625"/>
            <a:ext cx="4555603" cy="4351338"/>
          </a:xfrm>
        </p:spPr>
        <p:txBody>
          <a:bodyPr/>
          <a:lstStyle/>
          <a:p>
            <a:pPr marL="0" indent="0">
              <a:buNone/>
            </a:pPr>
            <a:r>
              <a:rPr lang="zh-CN" altLang="en-US" dirty="0"/>
              <a:t>问题一</a:t>
            </a:r>
            <a:endParaRPr lang="en-US" altLang="zh-CN" dirty="0"/>
          </a:p>
          <a:p>
            <a:pPr marL="0" indent="0">
              <a:buNone/>
            </a:pPr>
            <a:endParaRPr lang="en-US" altLang="zh-CN" dirty="0"/>
          </a:p>
          <a:p>
            <a:pPr marL="0" indent="0">
              <a:buNone/>
            </a:pPr>
            <a:r>
              <a:rPr lang="en-US" altLang="zh-CN" dirty="0">
                <a:solidFill>
                  <a:srgbClr val="505050"/>
                </a:solidFill>
                <a:latin typeface="Times New Roman" panose="02020603050405020304" pitchFamily="18" charset="0"/>
                <a:cs typeface="Times New Roman" panose="02020603050405020304" pitchFamily="18" charset="0"/>
              </a:rPr>
              <a:t>Results from supervised machine learning analyses</a:t>
            </a:r>
          </a:p>
          <a:p>
            <a:endParaRPr lang="en-US" altLang="zh-CN" dirty="0">
              <a:solidFill>
                <a:srgbClr val="505050"/>
              </a:solidFill>
              <a:latin typeface="Times New Roman" panose="02020603050405020304" pitchFamily="18" charset="0"/>
              <a:cs typeface="Times New Roman" panose="02020603050405020304" pitchFamily="18" charset="0"/>
            </a:endParaRPr>
          </a:p>
          <a:p>
            <a:pPr marL="0" indent="0">
              <a:buNone/>
            </a:pPr>
            <a:r>
              <a:rPr lang="en-US" altLang="zh-CN" b="1" dirty="0">
                <a:solidFill>
                  <a:srgbClr val="505050"/>
                </a:solidFill>
                <a:latin typeface="Times New Roman" panose="02020603050405020304" pitchFamily="18" charset="0"/>
                <a:cs typeface="Times New Roman" panose="02020603050405020304" pitchFamily="18" charset="0"/>
              </a:rPr>
              <a:t>—— </a:t>
            </a:r>
            <a:r>
              <a:rPr lang="en-US" altLang="zh-CN" sz="2000" b="1" dirty="0">
                <a:solidFill>
                  <a:srgbClr val="505050"/>
                </a:solidFill>
                <a:latin typeface="Times New Roman" panose="02020603050405020304" pitchFamily="18" charset="0"/>
                <a:cs typeface="Times New Roman" panose="02020603050405020304" pitchFamily="18" charset="0"/>
              </a:rPr>
              <a:t>Core Body Temperature(CBT)</a:t>
            </a:r>
            <a:endParaRPr lang="zh-CN" altLang="en-US" sz="2000" b="1" dirty="0">
              <a:solidFill>
                <a:srgbClr val="505050"/>
              </a:solidFill>
              <a:latin typeface="Times New Roman" panose="02020603050405020304" pitchFamily="18" charset="0"/>
              <a:cs typeface="Times New Roman" panose="02020603050405020304" pitchFamily="18" charset="0"/>
            </a:endParaRPr>
          </a:p>
          <a:p>
            <a:pPr marL="0" indent="0">
              <a:buNone/>
            </a:pPr>
            <a:endParaRPr lang="zh-CN" altLang="en-US"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 Collabra: Psychology, 4(1):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6" name="Picture 2" descr="https://scholardata.cdn.ivysci.com/202302272316/dbcf64e7277099372197b3de7ead16ce/pdf_figures/1dc1767dd82ec63487278dad6b41ab32/figures/6-FIGURE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195" y="1217897"/>
            <a:ext cx="5040000" cy="4959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19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r>
              <a:rPr lang="zh-CN" altLang="en-US" sz="2400" dirty="0">
                <a:latin typeface="Times New Roman" panose="02020603050405020304" pitchFamily="18" charset="0"/>
              </a:rPr>
              <a:t>在</a:t>
            </a:r>
            <a:r>
              <a:rPr lang="en-US" altLang="zh-CN" sz="2400" dirty="0">
                <a:latin typeface="Times New Roman" panose="02020603050405020304" pitchFamily="18" charset="0"/>
              </a:rPr>
              <a:t>R</a:t>
            </a:r>
            <a:r>
              <a:rPr lang="zh-CN" altLang="en-US" sz="2400" dirty="0">
                <a:latin typeface="Times New Roman" panose="02020603050405020304" pitchFamily="18" charset="0"/>
              </a:rPr>
              <a:t>语言中，</a:t>
            </a:r>
            <a:r>
              <a:rPr lang="en-US" altLang="zh-CN" sz="2400" dirty="0">
                <a:latin typeface="Times New Roman" panose="02020603050405020304" pitchFamily="18" charset="0"/>
              </a:rPr>
              <a:t>Packages</a:t>
            </a:r>
            <a:r>
              <a:rPr lang="zh-CN" altLang="en-US" sz="2400" dirty="0">
                <a:latin typeface="Times New Roman" panose="02020603050405020304" pitchFamily="18" charset="0"/>
              </a:rPr>
              <a:t>（包）是一种模块化的方式，用于扩展</a:t>
            </a:r>
            <a:r>
              <a:rPr lang="en-US" altLang="zh-CN" sz="2400" dirty="0">
                <a:latin typeface="Times New Roman" panose="02020603050405020304" pitchFamily="18" charset="0"/>
              </a:rPr>
              <a:t>R</a:t>
            </a:r>
            <a:r>
              <a:rPr lang="zh-CN" altLang="en-US" sz="2400" dirty="0">
                <a:latin typeface="Times New Roman" panose="02020603050405020304" pitchFamily="18" charset="0"/>
              </a:rPr>
              <a:t>的基本功能。</a:t>
            </a:r>
            <a:endParaRPr lang="en-US" altLang="zh-CN" sz="2400" dirty="0">
              <a:latin typeface="Times New Roman" panose="02020603050405020304" pitchFamily="18" charset="0"/>
            </a:endParaRPr>
          </a:p>
          <a:p>
            <a:r>
              <a:rPr lang="en-US" altLang="zh-CN" sz="2400" dirty="0">
                <a:latin typeface="Times New Roman" panose="02020603050405020304" pitchFamily="18" charset="0"/>
              </a:rPr>
              <a:t>Package</a:t>
            </a:r>
            <a:r>
              <a:rPr lang="zh-CN" altLang="en-US" sz="2400" dirty="0">
                <a:latin typeface="Times New Roman" panose="02020603050405020304" pitchFamily="18" charset="0"/>
              </a:rPr>
              <a:t>包含了函数、数据集、文档和其他需要扩展</a:t>
            </a:r>
            <a:r>
              <a:rPr lang="en-US" altLang="zh-CN" sz="2400" dirty="0">
                <a:latin typeface="Times New Roman" panose="02020603050405020304" pitchFamily="18" charset="0"/>
              </a:rPr>
              <a:t>R</a:t>
            </a:r>
            <a:r>
              <a:rPr lang="zh-CN" altLang="en-US" sz="2400" dirty="0">
                <a:latin typeface="Times New Roman" panose="02020603050405020304" pitchFamily="18" charset="0"/>
              </a:rPr>
              <a:t>的元素，这些元素按照特定的结构和命名方式进行组织和存储，方便用户引用和使用。</a:t>
            </a:r>
          </a:p>
        </p:txBody>
      </p:sp>
      <p:sp>
        <p:nvSpPr>
          <p:cNvPr id="7"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ea typeface="STKaiti" panose="02010600040101010101" pitchFamily="2" charset="-122"/>
                <a:cs typeface="Times New Roman" panose="02020603050405020304" pitchFamily="18" charset="0"/>
              </a:rPr>
              <a:t>3.6 </a:t>
            </a:r>
            <a:r>
              <a:rPr lang="zh-CN" altLang="en-US" sz="3600" dirty="0">
                <a:ea typeface="STKaiti" panose="02010600040101010101" pitchFamily="2" charset="-122"/>
                <a:cs typeface="Times New Roman" panose="02020603050405020304" pitchFamily="18" charset="0"/>
              </a:rPr>
              <a:t>包（</a:t>
            </a:r>
            <a:r>
              <a:rPr lang="en-US" altLang="zh-CN" sz="3600" dirty="0">
                <a:ea typeface="STKaiti" panose="02010600040101010101" pitchFamily="2" charset="-122"/>
                <a:cs typeface="Times New Roman" panose="02020603050405020304" pitchFamily="18" charset="0"/>
              </a:rPr>
              <a:t>packages</a:t>
            </a:r>
            <a:r>
              <a:rPr lang="zh-CN" altLang="en-US" sz="3600" dirty="0">
                <a:ea typeface="STKaiti" panose="02010600040101010101" pitchFamily="2" charset="-122"/>
                <a:cs typeface="Times New Roman" panose="02020603050405020304" pitchFamily="18" charset="0"/>
              </a:rPr>
              <a:t>）的介绍与调用</a:t>
            </a:r>
            <a:endParaRPr lang="en-CN" altLang="zh-CN" sz="3600" dirty="0"/>
          </a:p>
        </p:txBody>
      </p:sp>
      <p:pic>
        <p:nvPicPr>
          <p:cNvPr id="1026" name="Picture 2" descr="undefined">
            <a:extLst>
              <a:ext uri="{FF2B5EF4-FFF2-40B4-BE49-F238E27FC236}">
                <a16:creationId xmlns:a16="http://schemas.microsoft.com/office/drawing/2014/main" id="{BE7FACF0-BD22-A9E7-6638-366BD502D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866" y="2176039"/>
            <a:ext cx="3966258" cy="3305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085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r>
              <a:rPr lang="en-US" altLang="zh-CN" sz="2400" dirty="0">
                <a:latin typeface="Times New Roman" panose="02020603050405020304" pitchFamily="18" charset="0"/>
              </a:rPr>
              <a:t>R</a:t>
            </a:r>
            <a:r>
              <a:rPr lang="zh-CN" altLang="en-US" sz="2400" dirty="0">
                <a:latin typeface="Times New Roman" panose="02020603050405020304" pitchFamily="18" charset="0"/>
              </a:rPr>
              <a:t>包的基本分类</a:t>
            </a:r>
            <a:endParaRPr lang="en-US" altLang="zh-CN" sz="2400" dirty="0">
              <a:latin typeface="Times New Roman" panose="02020603050405020304" pitchFamily="18" charset="0"/>
            </a:endParaRPr>
          </a:p>
          <a:p>
            <a:pPr lvl="1"/>
            <a:r>
              <a:rPr lang="en-US" altLang="zh-CN" sz="2000" dirty="0">
                <a:latin typeface="Times New Roman" panose="02020603050405020304" pitchFamily="18" charset="0"/>
              </a:rPr>
              <a:t>Base: </a:t>
            </a:r>
            <a:r>
              <a:rPr lang="zh-CN" altLang="en-US" sz="2000" dirty="0">
                <a:latin typeface="Times New Roman" panose="02020603050405020304" pitchFamily="18" charset="0"/>
              </a:rPr>
              <a:t>安装</a:t>
            </a:r>
            <a:r>
              <a:rPr lang="en-US" altLang="zh-CN" sz="2000" dirty="0">
                <a:latin typeface="Times New Roman" panose="02020603050405020304" pitchFamily="18" charset="0"/>
              </a:rPr>
              <a:t>R</a:t>
            </a:r>
            <a:r>
              <a:rPr lang="zh-CN" altLang="en-US" sz="2000" dirty="0">
                <a:latin typeface="Times New Roman" panose="02020603050405020304" pitchFamily="18" charset="0"/>
              </a:rPr>
              <a:t>时自带的包</a:t>
            </a:r>
            <a:endParaRPr lang="en-US" altLang="zh-CN" sz="2000" dirty="0">
              <a:latin typeface="Times New Roman" panose="02020603050405020304" pitchFamily="18" charset="0"/>
            </a:endParaRPr>
          </a:p>
          <a:p>
            <a:pPr lvl="1"/>
            <a:r>
              <a:rPr lang="zh-CN" altLang="en-US" sz="2000" dirty="0">
                <a:latin typeface="Times New Roman" panose="02020603050405020304" pitchFamily="18" charset="0"/>
              </a:rPr>
              <a:t>其他</a:t>
            </a:r>
            <a:r>
              <a:rPr lang="en-US" altLang="zh-CN" sz="2000" dirty="0">
                <a:latin typeface="Times New Roman" panose="02020603050405020304" pitchFamily="18" charset="0"/>
              </a:rPr>
              <a:t>: </a:t>
            </a:r>
            <a:r>
              <a:rPr lang="zh-CN" altLang="en-US" sz="2000" dirty="0">
                <a:latin typeface="Times New Roman" panose="02020603050405020304" pitchFamily="18" charset="0"/>
              </a:rPr>
              <a:t>由社区所贡献的；内容丰富、领域特异性（数据可视化、统计分析、机器学习、深度学习、自然语言处理、图像处理）。</a:t>
            </a:r>
            <a:endParaRPr lang="en-US" altLang="zh-CN" sz="2000" dirty="0">
              <a:latin typeface="Times New Roman" panose="02020603050405020304" pitchFamily="18" charset="0"/>
            </a:endParaRPr>
          </a:p>
          <a:p>
            <a:pPr lvl="1"/>
            <a:r>
              <a:rPr lang="en-US" altLang="zh-CN" sz="2000" dirty="0">
                <a:latin typeface="Times New Roman" panose="02020603050405020304" pitchFamily="18" charset="0"/>
              </a:rPr>
              <a:t>R</a:t>
            </a:r>
            <a:r>
              <a:rPr lang="zh-CN" altLang="en-US" sz="2000" dirty="0">
                <a:latin typeface="Times New Roman" panose="02020603050405020304" pitchFamily="18" charset="0"/>
              </a:rPr>
              <a:t>包系统：</a:t>
            </a:r>
            <a:r>
              <a:rPr lang="en-US" altLang="zh-CN" sz="2000" dirty="0" err="1">
                <a:latin typeface="Times New Roman" panose="02020603050405020304" pitchFamily="18" charset="0"/>
              </a:rPr>
              <a:t>tidyverse</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easystats</a:t>
            </a:r>
            <a:r>
              <a:rPr lang="en-US" altLang="zh-CN" sz="2000" dirty="0">
                <a:latin typeface="Times New Roman" panose="02020603050405020304" pitchFamily="18" charset="0"/>
              </a:rPr>
              <a:t>; </a:t>
            </a:r>
          </a:p>
          <a:p>
            <a:pPr lvl="2"/>
            <a:endParaRPr lang="en-US" altLang="zh-CN" sz="1600" dirty="0">
              <a:latin typeface="Times New Roman" panose="02020603050405020304" pitchFamily="18" charset="0"/>
            </a:endParaRPr>
          </a:p>
        </p:txBody>
      </p:sp>
      <p:sp>
        <p:nvSpPr>
          <p:cNvPr id="7"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ea typeface="STKaiti" panose="02010600040101010101" pitchFamily="2" charset="-122"/>
                <a:cs typeface="Times New Roman" panose="02020603050405020304" pitchFamily="18" charset="0"/>
              </a:rPr>
              <a:t>3.6 </a:t>
            </a:r>
            <a:r>
              <a:rPr lang="zh-CN" altLang="en-US" sz="3600" dirty="0">
                <a:ea typeface="STKaiti" panose="02010600040101010101" pitchFamily="2" charset="-122"/>
                <a:cs typeface="Times New Roman" panose="02020603050405020304" pitchFamily="18" charset="0"/>
              </a:rPr>
              <a:t>包（</a:t>
            </a:r>
            <a:r>
              <a:rPr lang="en-US" altLang="zh-CN" sz="3600" dirty="0">
                <a:ea typeface="STKaiti" panose="02010600040101010101" pitchFamily="2" charset="-122"/>
                <a:cs typeface="Times New Roman" panose="02020603050405020304" pitchFamily="18" charset="0"/>
              </a:rPr>
              <a:t>packages</a:t>
            </a:r>
            <a:r>
              <a:rPr lang="zh-CN" altLang="en-US" sz="3600" dirty="0">
                <a:ea typeface="STKaiti" panose="02010600040101010101" pitchFamily="2" charset="-122"/>
                <a:cs typeface="Times New Roman" panose="02020603050405020304" pitchFamily="18" charset="0"/>
              </a:rPr>
              <a:t>）的介绍与调用</a:t>
            </a:r>
            <a:endParaRPr lang="en-CN" altLang="zh-CN" sz="3600" dirty="0"/>
          </a:p>
        </p:txBody>
      </p:sp>
    </p:spTree>
    <p:extLst>
      <p:ext uri="{BB962C8B-B14F-4D97-AF65-F5344CB8AC3E}">
        <p14:creationId xmlns:p14="http://schemas.microsoft.com/office/powerpoint/2010/main" val="324106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r>
              <a:rPr lang="en-US" altLang="zh-CN" sz="2400" dirty="0">
                <a:latin typeface="Times New Roman" panose="02020603050405020304" pitchFamily="18" charset="0"/>
              </a:rPr>
              <a:t>R</a:t>
            </a:r>
            <a:r>
              <a:rPr lang="zh-CN" altLang="en-US" sz="2400" dirty="0">
                <a:latin typeface="Times New Roman" panose="02020603050405020304" pitchFamily="18" charset="0"/>
              </a:rPr>
              <a:t>包的基本分类</a:t>
            </a:r>
            <a:endParaRPr lang="en-US" altLang="zh-CN" sz="2400" dirty="0">
              <a:latin typeface="Times New Roman" panose="02020603050405020304" pitchFamily="18" charset="0"/>
            </a:endParaRPr>
          </a:p>
          <a:p>
            <a:pPr lvl="1"/>
            <a:r>
              <a:rPr lang="en-US" altLang="zh-CN" sz="2000" dirty="0">
                <a:latin typeface="Times New Roman" panose="02020603050405020304" pitchFamily="18" charset="0"/>
              </a:rPr>
              <a:t>Base: </a:t>
            </a:r>
            <a:r>
              <a:rPr lang="zh-CN" altLang="en-US" sz="2000" dirty="0">
                <a:latin typeface="Times New Roman" panose="02020603050405020304" pitchFamily="18" charset="0"/>
              </a:rPr>
              <a:t>安装</a:t>
            </a:r>
            <a:r>
              <a:rPr lang="en-US" altLang="zh-CN" sz="2000" dirty="0">
                <a:latin typeface="Times New Roman" panose="02020603050405020304" pitchFamily="18" charset="0"/>
              </a:rPr>
              <a:t>R</a:t>
            </a:r>
            <a:r>
              <a:rPr lang="zh-CN" altLang="en-US" sz="2000" dirty="0">
                <a:latin typeface="Times New Roman" panose="02020603050405020304" pitchFamily="18" charset="0"/>
              </a:rPr>
              <a:t>时自带的包</a:t>
            </a:r>
            <a:endParaRPr lang="en-US" altLang="zh-CN" sz="2000" dirty="0">
              <a:latin typeface="Times New Roman" panose="02020603050405020304" pitchFamily="18" charset="0"/>
            </a:endParaRPr>
          </a:p>
          <a:p>
            <a:pPr lvl="1"/>
            <a:r>
              <a:rPr lang="zh-CN" altLang="en-US" sz="2000" dirty="0">
                <a:latin typeface="Times New Roman" panose="02020603050405020304" pitchFamily="18" charset="0"/>
              </a:rPr>
              <a:t>其他</a:t>
            </a:r>
            <a:r>
              <a:rPr lang="en-US" altLang="zh-CN" sz="2000" dirty="0">
                <a:latin typeface="Times New Roman" panose="02020603050405020304" pitchFamily="18" charset="0"/>
              </a:rPr>
              <a:t>: </a:t>
            </a:r>
            <a:r>
              <a:rPr lang="zh-CN" altLang="en-US" sz="2000" dirty="0">
                <a:latin typeface="Times New Roman" panose="02020603050405020304" pitchFamily="18" charset="0"/>
              </a:rPr>
              <a:t>由社区所贡献的；内容丰富、领域特异性（数据可视化、统计分析、机器学习、深度学习、自然语言处理、图像处理）。</a:t>
            </a:r>
            <a:endParaRPr lang="en-US" altLang="zh-CN" sz="2000" dirty="0">
              <a:latin typeface="Times New Roman" panose="02020603050405020304" pitchFamily="18" charset="0"/>
            </a:endParaRPr>
          </a:p>
          <a:p>
            <a:pPr lvl="1"/>
            <a:r>
              <a:rPr lang="en-US" altLang="zh-CN" sz="2000" dirty="0">
                <a:latin typeface="Times New Roman" panose="02020603050405020304" pitchFamily="18" charset="0"/>
              </a:rPr>
              <a:t>R</a:t>
            </a:r>
            <a:r>
              <a:rPr lang="zh-CN" altLang="en-US" sz="2000" dirty="0">
                <a:latin typeface="Times New Roman" panose="02020603050405020304" pitchFamily="18" charset="0"/>
              </a:rPr>
              <a:t>包系统：</a:t>
            </a:r>
            <a:r>
              <a:rPr lang="en-US" altLang="zh-CN" sz="2000" dirty="0" err="1">
                <a:latin typeface="Times New Roman" panose="02020603050405020304" pitchFamily="18" charset="0"/>
              </a:rPr>
              <a:t>tidyverse</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easystats</a:t>
            </a:r>
            <a:r>
              <a:rPr lang="en-US" altLang="zh-CN" sz="2000" dirty="0">
                <a:latin typeface="Times New Roman" panose="02020603050405020304" pitchFamily="18" charset="0"/>
              </a:rPr>
              <a:t>; </a:t>
            </a:r>
          </a:p>
          <a:p>
            <a:pPr lvl="1"/>
            <a:r>
              <a:rPr lang="en-US" altLang="zh-CN" sz="2000" dirty="0">
                <a:latin typeface="Times New Roman" panose="02020603050405020304" pitchFamily="18" charset="0"/>
              </a:rPr>
              <a:t>R</a:t>
            </a:r>
            <a:r>
              <a:rPr lang="zh-CN" altLang="en-US" sz="2000" dirty="0">
                <a:latin typeface="Times New Roman" panose="02020603050405020304" pitchFamily="18" charset="0"/>
              </a:rPr>
              <a:t>包列表</a:t>
            </a:r>
            <a:r>
              <a:rPr lang="en-US" altLang="zh-CN" sz="2000" dirty="0">
                <a:latin typeface="Times New Roman" panose="02020603050405020304" pitchFamily="18" charset="0"/>
              </a:rPr>
              <a:t>(CRAN Task View)</a:t>
            </a:r>
          </a:p>
          <a:p>
            <a:pPr lvl="2"/>
            <a:r>
              <a:rPr lang="en-US" altLang="zh-CN" sz="1600" dirty="0">
                <a:latin typeface="Times New Roman" panose="02020603050405020304" pitchFamily="18" charset="0"/>
                <a:hlinkClick r:id="rId2"/>
              </a:rPr>
              <a:t>https://github.com/cran-task-views/ctv/</a:t>
            </a:r>
            <a:endParaRPr lang="en-US" altLang="zh-CN" sz="1600" dirty="0">
              <a:latin typeface="Times New Roman" panose="02020603050405020304" pitchFamily="18" charset="0"/>
            </a:endParaRPr>
          </a:p>
          <a:p>
            <a:pPr lvl="2"/>
            <a:endParaRPr lang="en-US" altLang="zh-CN" sz="1600" dirty="0">
              <a:latin typeface="Times New Roman" panose="02020603050405020304" pitchFamily="18" charset="0"/>
            </a:endParaRPr>
          </a:p>
        </p:txBody>
      </p:sp>
      <p:sp>
        <p:nvSpPr>
          <p:cNvPr id="7"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ea typeface="STKaiti" panose="02010600040101010101" pitchFamily="2" charset="-122"/>
                <a:cs typeface="Times New Roman" panose="02020603050405020304" pitchFamily="18" charset="0"/>
              </a:rPr>
              <a:t>3.6 </a:t>
            </a:r>
            <a:r>
              <a:rPr lang="zh-CN" altLang="en-US" sz="3600" dirty="0">
                <a:ea typeface="STKaiti" panose="02010600040101010101" pitchFamily="2" charset="-122"/>
                <a:cs typeface="Times New Roman" panose="02020603050405020304" pitchFamily="18" charset="0"/>
              </a:rPr>
              <a:t>包（</a:t>
            </a:r>
            <a:r>
              <a:rPr lang="en-US" altLang="zh-CN" sz="3600" dirty="0">
                <a:ea typeface="STKaiti" panose="02010600040101010101" pitchFamily="2" charset="-122"/>
                <a:cs typeface="Times New Roman" panose="02020603050405020304" pitchFamily="18" charset="0"/>
              </a:rPr>
              <a:t>packages</a:t>
            </a:r>
            <a:r>
              <a:rPr lang="zh-CN" altLang="en-US" sz="3600" dirty="0">
                <a:ea typeface="STKaiti" panose="02010600040101010101" pitchFamily="2" charset="-122"/>
                <a:cs typeface="Times New Roman" panose="02020603050405020304" pitchFamily="18" charset="0"/>
              </a:rPr>
              <a:t>）的介绍与调用</a:t>
            </a:r>
            <a:endParaRPr lang="en-CN" altLang="zh-CN" sz="3600" dirty="0"/>
          </a:p>
        </p:txBody>
      </p:sp>
    </p:spTree>
    <p:extLst>
      <p:ext uri="{BB962C8B-B14F-4D97-AF65-F5344CB8AC3E}">
        <p14:creationId xmlns:p14="http://schemas.microsoft.com/office/powerpoint/2010/main" val="2142095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r>
              <a:rPr lang="en-US" altLang="zh-CN" sz="2400" dirty="0">
                <a:latin typeface="Times New Roman" panose="02020603050405020304" pitchFamily="18" charset="0"/>
              </a:rPr>
              <a:t>R</a:t>
            </a:r>
            <a:r>
              <a:rPr lang="zh-CN" altLang="en-US" sz="2400" dirty="0">
                <a:latin typeface="Times New Roman" panose="02020603050405020304" pitchFamily="18" charset="0"/>
              </a:rPr>
              <a:t>包的基本分类</a:t>
            </a:r>
            <a:endParaRPr lang="en-US" altLang="zh-CN" sz="2400" dirty="0">
              <a:latin typeface="Times New Roman" panose="02020603050405020304" pitchFamily="18" charset="0"/>
            </a:endParaRPr>
          </a:p>
          <a:p>
            <a:pPr lvl="1"/>
            <a:r>
              <a:rPr lang="en-US" altLang="zh-CN" sz="2000" dirty="0">
                <a:latin typeface="Times New Roman" panose="02020603050405020304" pitchFamily="18" charset="0"/>
              </a:rPr>
              <a:t>Base: </a:t>
            </a:r>
            <a:r>
              <a:rPr lang="zh-CN" altLang="en-US" sz="2000" dirty="0">
                <a:latin typeface="Times New Roman" panose="02020603050405020304" pitchFamily="18" charset="0"/>
              </a:rPr>
              <a:t>安装</a:t>
            </a:r>
            <a:r>
              <a:rPr lang="en-US" altLang="zh-CN" sz="2000" dirty="0">
                <a:latin typeface="Times New Roman" panose="02020603050405020304" pitchFamily="18" charset="0"/>
              </a:rPr>
              <a:t>R</a:t>
            </a:r>
            <a:r>
              <a:rPr lang="zh-CN" altLang="en-US" sz="2000" dirty="0">
                <a:latin typeface="Times New Roman" panose="02020603050405020304" pitchFamily="18" charset="0"/>
              </a:rPr>
              <a:t>时自带的包</a:t>
            </a:r>
            <a:endParaRPr lang="en-US" altLang="zh-CN" sz="2000" dirty="0">
              <a:latin typeface="Times New Roman" panose="02020603050405020304" pitchFamily="18" charset="0"/>
            </a:endParaRPr>
          </a:p>
          <a:p>
            <a:pPr lvl="1"/>
            <a:r>
              <a:rPr lang="zh-CN" altLang="en-US" sz="2000" dirty="0">
                <a:latin typeface="Times New Roman" panose="02020603050405020304" pitchFamily="18" charset="0"/>
              </a:rPr>
              <a:t>其他</a:t>
            </a:r>
            <a:r>
              <a:rPr lang="en-US" altLang="zh-CN" sz="2000" dirty="0">
                <a:latin typeface="Times New Roman" panose="02020603050405020304" pitchFamily="18" charset="0"/>
              </a:rPr>
              <a:t>: </a:t>
            </a:r>
            <a:r>
              <a:rPr lang="zh-CN" altLang="en-US" sz="2000" dirty="0">
                <a:latin typeface="Times New Roman" panose="02020603050405020304" pitchFamily="18" charset="0"/>
              </a:rPr>
              <a:t>由社区所贡献的；内容丰富、领域特异性（数据可视化、统计分析、机器学习、深度学习、自然语言处理、图像处理）。</a:t>
            </a:r>
            <a:endParaRPr lang="en-US" altLang="zh-CN" sz="2000" dirty="0">
              <a:latin typeface="Times New Roman" panose="02020603050405020304" pitchFamily="18" charset="0"/>
            </a:endParaRPr>
          </a:p>
          <a:p>
            <a:pPr lvl="1"/>
            <a:r>
              <a:rPr lang="en-US" altLang="zh-CN" sz="2000" dirty="0">
                <a:latin typeface="Times New Roman" panose="02020603050405020304" pitchFamily="18" charset="0"/>
              </a:rPr>
              <a:t>R</a:t>
            </a:r>
            <a:r>
              <a:rPr lang="zh-CN" altLang="en-US" sz="2000" dirty="0">
                <a:latin typeface="Times New Roman" panose="02020603050405020304" pitchFamily="18" charset="0"/>
              </a:rPr>
              <a:t>包系统：</a:t>
            </a:r>
            <a:r>
              <a:rPr lang="en-US" altLang="zh-CN" sz="2000" dirty="0" err="1">
                <a:latin typeface="Times New Roman" panose="02020603050405020304" pitchFamily="18" charset="0"/>
              </a:rPr>
              <a:t>tidyverse</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easystats</a:t>
            </a:r>
            <a:r>
              <a:rPr lang="en-US" altLang="zh-CN" sz="2000" dirty="0">
                <a:latin typeface="Times New Roman" panose="02020603050405020304" pitchFamily="18" charset="0"/>
              </a:rPr>
              <a:t>; </a:t>
            </a:r>
          </a:p>
          <a:p>
            <a:pPr lvl="1"/>
            <a:r>
              <a:rPr lang="en-US" altLang="zh-CN" sz="2000" dirty="0">
                <a:latin typeface="Times New Roman" panose="02020603050405020304" pitchFamily="18" charset="0"/>
              </a:rPr>
              <a:t>R</a:t>
            </a:r>
            <a:r>
              <a:rPr lang="zh-CN" altLang="en-US" sz="2000" dirty="0">
                <a:latin typeface="Times New Roman" panose="02020603050405020304" pitchFamily="18" charset="0"/>
              </a:rPr>
              <a:t>包列表</a:t>
            </a:r>
            <a:r>
              <a:rPr lang="en-US" altLang="zh-CN" sz="2000" dirty="0">
                <a:latin typeface="Times New Roman" panose="02020603050405020304" pitchFamily="18" charset="0"/>
              </a:rPr>
              <a:t>(CRAN Task View)</a:t>
            </a:r>
          </a:p>
          <a:p>
            <a:pPr lvl="2"/>
            <a:r>
              <a:rPr lang="en-US" altLang="zh-CN" sz="1600" dirty="0">
                <a:latin typeface="Times New Roman" panose="02020603050405020304" pitchFamily="18" charset="0"/>
                <a:hlinkClick r:id="rId2"/>
              </a:rPr>
              <a:t>https://github.com/cran-task-views/ctv/</a:t>
            </a:r>
            <a:endParaRPr lang="en-US" altLang="zh-CN" sz="1600" dirty="0">
              <a:latin typeface="Times New Roman" panose="02020603050405020304" pitchFamily="18" charset="0"/>
            </a:endParaRPr>
          </a:p>
          <a:p>
            <a:pPr lvl="2"/>
            <a:endParaRPr lang="en-US" altLang="zh-CN" sz="1600" dirty="0">
              <a:latin typeface="Times New Roman" panose="02020603050405020304" pitchFamily="18" charset="0"/>
            </a:endParaRPr>
          </a:p>
        </p:txBody>
      </p:sp>
      <p:sp>
        <p:nvSpPr>
          <p:cNvPr id="7"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ea typeface="STKaiti" panose="02010600040101010101" pitchFamily="2" charset="-122"/>
                <a:cs typeface="Times New Roman" panose="02020603050405020304" pitchFamily="18" charset="0"/>
              </a:rPr>
              <a:t>3.6 </a:t>
            </a:r>
            <a:r>
              <a:rPr lang="zh-CN" altLang="en-US" sz="3600" dirty="0">
                <a:ea typeface="STKaiti" panose="02010600040101010101" pitchFamily="2" charset="-122"/>
                <a:cs typeface="Times New Roman" panose="02020603050405020304" pitchFamily="18" charset="0"/>
              </a:rPr>
              <a:t>包（</a:t>
            </a:r>
            <a:r>
              <a:rPr lang="en-US" altLang="zh-CN" sz="3600" dirty="0">
                <a:ea typeface="STKaiti" panose="02010600040101010101" pitchFamily="2" charset="-122"/>
                <a:cs typeface="Times New Roman" panose="02020603050405020304" pitchFamily="18" charset="0"/>
              </a:rPr>
              <a:t>packages</a:t>
            </a:r>
            <a:r>
              <a:rPr lang="zh-CN" altLang="en-US" sz="3600" dirty="0">
                <a:ea typeface="STKaiti" panose="02010600040101010101" pitchFamily="2" charset="-122"/>
                <a:cs typeface="Times New Roman" panose="02020603050405020304" pitchFamily="18" charset="0"/>
              </a:rPr>
              <a:t>）的介绍与调用</a:t>
            </a:r>
            <a:endParaRPr lang="en-CN" altLang="zh-CN" sz="3600" dirty="0"/>
          </a:p>
        </p:txBody>
      </p:sp>
      <p:pic>
        <p:nvPicPr>
          <p:cNvPr id="2" name="Picture 1">
            <a:extLst>
              <a:ext uri="{FF2B5EF4-FFF2-40B4-BE49-F238E27FC236}">
                <a16:creationId xmlns:a16="http://schemas.microsoft.com/office/drawing/2014/main" id="{2B8EF52D-A965-3E17-2F85-A506EC67435F}"/>
              </a:ext>
            </a:extLst>
          </p:cNvPr>
          <p:cNvPicPr>
            <a:picLocks noChangeAspect="1"/>
          </p:cNvPicPr>
          <p:nvPr/>
        </p:nvPicPr>
        <p:blipFill>
          <a:blip r:embed="rId3"/>
          <a:stretch>
            <a:fillRect/>
          </a:stretch>
        </p:blipFill>
        <p:spPr>
          <a:xfrm>
            <a:off x="6019800" y="0"/>
            <a:ext cx="2922443" cy="6858000"/>
          </a:xfrm>
          <a:prstGeom prst="rect">
            <a:avLst/>
          </a:prstGeom>
        </p:spPr>
      </p:pic>
      <p:pic>
        <p:nvPicPr>
          <p:cNvPr id="5" name="Picture 4">
            <a:extLst>
              <a:ext uri="{FF2B5EF4-FFF2-40B4-BE49-F238E27FC236}">
                <a16:creationId xmlns:a16="http://schemas.microsoft.com/office/drawing/2014/main" id="{64252E93-B4D1-59A7-0021-37E72B82676A}"/>
              </a:ext>
            </a:extLst>
          </p:cNvPr>
          <p:cNvPicPr>
            <a:picLocks noChangeAspect="1"/>
          </p:cNvPicPr>
          <p:nvPr/>
        </p:nvPicPr>
        <p:blipFill>
          <a:blip r:embed="rId4"/>
          <a:stretch>
            <a:fillRect/>
          </a:stretch>
        </p:blipFill>
        <p:spPr>
          <a:xfrm>
            <a:off x="9262778" y="1111170"/>
            <a:ext cx="2925832" cy="5746830"/>
          </a:xfrm>
          <a:prstGeom prst="rect">
            <a:avLst/>
          </a:prstGeom>
        </p:spPr>
      </p:pic>
    </p:spTree>
    <p:extLst>
      <p:ext uri="{BB962C8B-B14F-4D97-AF65-F5344CB8AC3E}">
        <p14:creationId xmlns:p14="http://schemas.microsoft.com/office/powerpoint/2010/main" val="30025917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400" dirty="0">
                <a:latin typeface="Times New Roman" panose="02020603050405020304" pitchFamily="18" charset="0"/>
              </a:rPr>
              <a:t>使用包通常需要先安装，可以通过 </a:t>
            </a:r>
            <a:r>
              <a:rPr lang="en-US" altLang="zh-CN" sz="2000" dirty="0" err="1">
                <a:latin typeface="Monaco" pitchFamily="2" charset="77"/>
              </a:rPr>
              <a:t>install.packages</a:t>
            </a:r>
            <a:r>
              <a:rPr lang="en-US" altLang="zh-CN" sz="2000" dirty="0">
                <a:latin typeface="Monaco" pitchFamily="2" charset="77"/>
              </a:rPr>
              <a:t>() </a:t>
            </a:r>
            <a:r>
              <a:rPr lang="zh-CN" altLang="en-US" sz="2400" dirty="0">
                <a:latin typeface="Times New Roman" panose="02020603050405020304" pitchFamily="18" charset="0"/>
              </a:rPr>
              <a:t>函数进行安装，然后使用 </a:t>
            </a:r>
            <a:r>
              <a:rPr lang="en-US" altLang="zh-CN" sz="2000" dirty="0">
                <a:latin typeface="Monaco" pitchFamily="2" charset="77"/>
              </a:rPr>
              <a:t>library() </a:t>
            </a:r>
            <a:r>
              <a:rPr lang="zh-CN" altLang="en-US" sz="2400" dirty="0">
                <a:latin typeface="Times New Roman" panose="02020603050405020304" pitchFamily="18" charset="0"/>
              </a:rPr>
              <a:t>函数加载包。例如：</a:t>
            </a:r>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pPr marL="0" indent="0">
              <a:buNone/>
            </a:pPr>
            <a:r>
              <a:rPr lang="zh-CN" altLang="en-US" sz="2400" b="1" dirty="0">
                <a:solidFill>
                  <a:srgbClr val="FF0000"/>
                </a:solidFill>
                <a:latin typeface="Times New Roman" panose="02020603050405020304" pitchFamily="18" charset="0"/>
              </a:rPr>
              <a:t>注意！在使用</a:t>
            </a:r>
            <a:r>
              <a:rPr lang="en-US" altLang="zh-CN" sz="2400" b="1" dirty="0" err="1">
                <a:solidFill>
                  <a:srgbClr val="FF0000"/>
                </a:solidFill>
                <a:latin typeface="Times New Roman" panose="02020603050405020304" pitchFamily="18" charset="0"/>
              </a:rPr>
              <a:t>install.packages</a:t>
            </a:r>
            <a:r>
              <a:rPr lang="en-US" altLang="zh-CN" sz="2400" b="1" dirty="0">
                <a:solidFill>
                  <a:srgbClr val="FF0000"/>
                </a:solidFill>
                <a:latin typeface="Times New Roman" panose="02020603050405020304" pitchFamily="18" charset="0"/>
              </a:rPr>
              <a:t>() </a:t>
            </a:r>
            <a:r>
              <a:rPr lang="zh-CN" altLang="en-US" sz="2400" b="1" dirty="0">
                <a:solidFill>
                  <a:srgbClr val="FF0000"/>
                </a:solidFill>
                <a:latin typeface="Times New Roman" panose="02020603050405020304" pitchFamily="18" charset="0"/>
              </a:rPr>
              <a:t>时，括号内要加引号！</a:t>
            </a:r>
            <a:endParaRPr lang="en-US" altLang="zh-CN" sz="2400" b="1" dirty="0">
              <a:solidFill>
                <a:srgbClr val="FF0000"/>
              </a:solidFill>
              <a:latin typeface="Times New Roman" panose="02020603050405020304" pitchFamily="18" charset="0"/>
            </a:endParaRPr>
          </a:p>
          <a:p>
            <a:pPr marL="0" indent="0">
              <a:buNone/>
            </a:pPr>
            <a:endParaRPr lang="zh-CN" altLang="en-US" sz="2400" b="1" dirty="0">
              <a:solidFill>
                <a:srgbClr val="FF0000"/>
              </a:solidFill>
              <a:latin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2848792" y="2762495"/>
            <a:ext cx="5528854" cy="1842951"/>
          </a:xfrm>
          <a:prstGeom prst="rect">
            <a:avLst/>
          </a:prstGeom>
        </p:spPr>
      </p:pic>
      <p:sp>
        <p:nvSpPr>
          <p:cNvPr id="9"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3.6</a:t>
            </a:r>
            <a:r>
              <a:rPr lang="en-US" altLang="zh-CN" sz="3600" dirty="0">
                <a:ea typeface="STKaiti" panose="02010600040101010101" pitchFamily="2" charset="-122"/>
                <a:cs typeface="Times New Roman" panose="02020603050405020304" pitchFamily="18" charset="0"/>
              </a:rPr>
              <a:t> </a:t>
            </a:r>
            <a:r>
              <a:rPr lang="zh-CN" altLang="en-US" sz="3600" dirty="0">
                <a:ea typeface="STKaiti" panose="02010600040101010101" pitchFamily="2" charset="-122"/>
                <a:cs typeface="Times New Roman" panose="02020603050405020304" pitchFamily="18" charset="0"/>
              </a:rPr>
              <a:t>包（</a:t>
            </a:r>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packages</a:t>
            </a:r>
            <a:r>
              <a:rPr lang="zh-CN" altLang="en-US" sz="3600" dirty="0">
                <a:ea typeface="STKaiti" panose="02010600040101010101" pitchFamily="2" charset="-122"/>
                <a:cs typeface="Times New Roman" panose="02020603050405020304" pitchFamily="18" charset="0"/>
              </a:rPr>
              <a:t>）的介绍与调用</a:t>
            </a:r>
            <a:endParaRPr lang="en-CN" altLang="zh-CN" sz="3600" dirty="0"/>
          </a:p>
        </p:txBody>
      </p:sp>
    </p:spTree>
    <p:extLst>
      <p:ext uri="{BB962C8B-B14F-4D97-AF65-F5344CB8AC3E}">
        <p14:creationId xmlns:p14="http://schemas.microsoft.com/office/powerpoint/2010/main" val="2172942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r>
              <a:rPr lang="zh-CN" altLang="en-US" sz="2400" dirty="0">
                <a:latin typeface="Times New Roman" panose="02020603050405020304" pitchFamily="18" charset="0"/>
              </a:rPr>
              <a:t>安装和加载包后，可以使用其中的函数、数据集、文档等来帮助进行数据分析、可视化等任务。另外，也可以通过编写自己的包来扩展</a:t>
            </a:r>
            <a:r>
              <a:rPr lang="en-US" altLang="zh-CN" sz="2400" dirty="0">
                <a:latin typeface="Times New Roman" panose="02020603050405020304" pitchFamily="18" charset="0"/>
              </a:rPr>
              <a:t>R</a:t>
            </a:r>
            <a:r>
              <a:rPr lang="zh-CN" altLang="en-US" sz="2400" dirty="0">
                <a:latin typeface="Times New Roman" panose="02020603050405020304" pitchFamily="18" charset="0"/>
              </a:rPr>
              <a:t>的功能。</a:t>
            </a:r>
            <a:endParaRPr lang="en-US" altLang="zh-CN" sz="2400" dirty="0">
              <a:latin typeface="Times New Roman" panose="02020603050405020304" pitchFamily="18" charset="0"/>
            </a:endParaRPr>
          </a:p>
          <a:p>
            <a:r>
              <a:rPr lang="zh-CN" altLang="en-US" sz="2400" dirty="0">
                <a:latin typeface="Times New Roman" panose="02020603050405020304" pitchFamily="18" charset="0"/>
              </a:rPr>
              <a:t>可以在</a:t>
            </a:r>
            <a:r>
              <a:rPr lang="en-US" altLang="zh-CN" sz="2400" dirty="0">
                <a:latin typeface="Times New Roman" panose="02020603050405020304" pitchFamily="18" charset="0"/>
              </a:rPr>
              <a:t>PANE 4 </a:t>
            </a:r>
            <a:r>
              <a:rPr lang="zh-CN" altLang="en-US" sz="2400" dirty="0">
                <a:latin typeface="Times New Roman" panose="02020603050405020304" pitchFamily="18" charset="0"/>
              </a:rPr>
              <a:t>的</a:t>
            </a:r>
            <a:r>
              <a:rPr lang="en-US" altLang="zh-CN" sz="2400" dirty="0">
                <a:latin typeface="Times New Roman" panose="02020603050405020304" pitchFamily="18" charset="0"/>
              </a:rPr>
              <a:t>Packages</a:t>
            </a:r>
            <a:r>
              <a:rPr lang="zh-CN" altLang="en-US" sz="2400" dirty="0">
                <a:latin typeface="Times New Roman" panose="02020603050405020304" pitchFamily="18" charset="0"/>
              </a:rPr>
              <a:t>界面查找需要的包是否安装和有无加载。</a:t>
            </a:r>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pPr marL="0" indent="0">
              <a:buNone/>
            </a:pPr>
            <a:endParaRPr lang="zh-CN" altLang="en-US" sz="2400" b="1" dirty="0">
              <a:solidFill>
                <a:srgbClr val="FF0000"/>
              </a:solidFill>
              <a:latin typeface="Times New Roman" panose="02020603050405020304" pitchFamily="18" charset="0"/>
            </a:endParaRPr>
          </a:p>
        </p:txBody>
      </p:sp>
      <p:pic>
        <p:nvPicPr>
          <p:cNvPr id="7" name="内容占位符 6"/>
          <p:cNvPicPr>
            <a:picLocks noGrp="1" noChangeAspect="1"/>
          </p:cNvPicPr>
          <p:nvPr>
            <p:ph sz="half" idx="2"/>
          </p:nvPr>
        </p:nvPicPr>
        <p:blipFill>
          <a:blip r:embed="rId2"/>
          <a:stretch>
            <a:fillRect/>
          </a:stretch>
        </p:blipFill>
        <p:spPr>
          <a:xfrm>
            <a:off x="6422187" y="1843088"/>
            <a:ext cx="4491038" cy="3241651"/>
          </a:xfrm>
          <a:prstGeom prst="rect">
            <a:avLst/>
          </a:prstGeom>
        </p:spPr>
      </p:pic>
      <p:sp>
        <p:nvSpPr>
          <p:cNvPr id="6"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ea typeface="STKaiti" panose="02010600040101010101" pitchFamily="2" charset="-122"/>
                <a:cs typeface="Times New Roman" panose="02020603050405020304" pitchFamily="18" charset="0"/>
              </a:rPr>
              <a:t>3.6 </a:t>
            </a:r>
            <a:r>
              <a:rPr lang="zh-CN" altLang="en-US" sz="3600" dirty="0">
                <a:ea typeface="STKaiti" panose="02010600040101010101" pitchFamily="2" charset="-122"/>
                <a:cs typeface="Times New Roman" panose="02020603050405020304" pitchFamily="18" charset="0"/>
              </a:rPr>
              <a:t>包（</a:t>
            </a:r>
            <a:r>
              <a:rPr lang="en-US" altLang="zh-CN" sz="3600" dirty="0">
                <a:ea typeface="STKaiti" panose="02010600040101010101" pitchFamily="2" charset="-122"/>
                <a:cs typeface="Times New Roman" panose="02020603050405020304" pitchFamily="18" charset="0"/>
              </a:rPr>
              <a:t>packages</a:t>
            </a:r>
            <a:r>
              <a:rPr lang="zh-CN" altLang="en-US" sz="3600" dirty="0">
                <a:ea typeface="STKaiti" panose="02010600040101010101" pitchFamily="2" charset="-122"/>
                <a:cs typeface="Times New Roman" panose="02020603050405020304" pitchFamily="18" charset="0"/>
              </a:rPr>
              <a:t>）的介绍与调用</a:t>
            </a:r>
            <a:endParaRPr lang="en-CN" altLang="zh-CN" sz="3600" dirty="0"/>
          </a:p>
        </p:txBody>
      </p:sp>
    </p:spTree>
    <p:extLst>
      <p:ext uri="{BB962C8B-B14F-4D97-AF65-F5344CB8AC3E}">
        <p14:creationId xmlns:p14="http://schemas.microsoft.com/office/powerpoint/2010/main" val="335862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400" dirty="0">
                <a:latin typeface="Times New Roman" panose="02020603050405020304" pitchFamily="18" charset="0"/>
              </a:rPr>
              <a:t>在安装</a:t>
            </a:r>
            <a:r>
              <a:rPr lang="en-US" altLang="zh-CN" sz="2400" dirty="0">
                <a:latin typeface="Times New Roman" panose="02020603050405020304" pitchFamily="18" charset="0"/>
              </a:rPr>
              <a:t>R</a:t>
            </a:r>
            <a:r>
              <a:rPr lang="zh-CN" altLang="en-US" sz="2400" dirty="0">
                <a:latin typeface="Times New Roman" panose="02020603050405020304" pitchFamily="18" charset="0"/>
              </a:rPr>
              <a:t>包时，可以通过指定不同的镜像地址来更改默认的</a:t>
            </a:r>
            <a:r>
              <a:rPr lang="en-US" altLang="zh-CN" sz="2400" dirty="0">
                <a:latin typeface="Times New Roman" panose="02020603050405020304" pitchFamily="18" charset="0"/>
              </a:rPr>
              <a:t>CRAN</a:t>
            </a:r>
            <a:r>
              <a:rPr lang="zh-CN" altLang="en-US" sz="2400" dirty="0">
                <a:latin typeface="Times New Roman" panose="02020603050405020304" pitchFamily="18" charset="0"/>
              </a:rPr>
              <a:t>镜像。</a:t>
            </a:r>
            <a:r>
              <a:rPr lang="en-US" altLang="zh-CN" sz="2400" dirty="0">
                <a:latin typeface="Times New Roman" panose="02020603050405020304" pitchFamily="18" charset="0"/>
              </a:rPr>
              <a:t>CRAN</a:t>
            </a:r>
            <a:r>
              <a:rPr lang="zh-CN" altLang="en-US" sz="2400" dirty="0">
                <a:latin typeface="Times New Roman" panose="02020603050405020304" pitchFamily="18" charset="0"/>
              </a:rPr>
              <a:t>是</a:t>
            </a:r>
            <a:r>
              <a:rPr lang="en-US" altLang="zh-CN" sz="2400" dirty="0">
                <a:latin typeface="Times New Roman" panose="02020603050405020304" pitchFamily="18" charset="0"/>
              </a:rPr>
              <a:t>R</a:t>
            </a:r>
            <a:r>
              <a:rPr lang="zh-CN" altLang="en-US" sz="2400" dirty="0">
                <a:latin typeface="Times New Roman" panose="02020603050405020304" pitchFamily="18" charset="0"/>
              </a:rPr>
              <a:t>语言的官方包管理库，包含了大量的</a:t>
            </a:r>
            <a:r>
              <a:rPr lang="en-US" altLang="zh-CN" sz="2400" dirty="0">
                <a:latin typeface="Times New Roman" panose="02020603050405020304" pitchFamily="18" charset="0"/>
              </a:rPr>
              <a:t>R</a:t>
            </a:r>
            <a:r>
              <a:rPr lang="zh-CN" altLang="en-US" sz="2400" dirty="0">
                <a:latin typeface="Times New Roman" panose="02020603050405020304" pitchFamily="18" charset="0"/>
              </a:rPr>
              <a:t>包。</a:t>
            </a:r>
            <a:endParaRPr lang="en-US" altLang="zh-CN" sz="2400" dirty="0">
              <a:latin typeface="Times New Roman" panose="02020603050405020304" pitchFamily="18" charset="0"/>
            </a:endParaRPr>
          </a:p>
          <a:p>
            <a:pPr latinLnBrk="1"/>
            <a:r>
              <a:rPr lang="zh-CN" altLang="en-US" sz="2400" dirty="0">
                <a:latin typeface="Times New Roman" panose="02020603050405020304" pitchFamily="18" charset="0"/>
              </a:rPr>
              <a:t>镜像地址可进入</a:t>
            </a:r>
            <a:r>
              <a:rPr lang="en-US" altLang="zh-CN" sz="2400" dirty="0">
                <a:latin typeface="Times New Roman" panose="02020603050405020304" pitchFamily="18" charset="0"/>
                <a:hlinkClick r:id="rId2"/>
              </a:rPr>
              <a:t>https://mirrors.tuna.tsinghua.edu.cn/CRAN/</a:t>
            </a:r>
            <a:r>
              <a:rPr lang="zh-CN" altLang="en-US" sz="2400" dirty="0">
                <a:latin typeface="Times New Roman" panose="02020603050405020304" pitchFamily="18" charset="0"/>
              </a:rPr>
              <a:t>查询</a:t>
            </a:r>
            <a:endParaRPr lang="en-US" altLang="zh-CN" sz="2400" dirty="0">
              <a:latin typeface="Times New Roman" panose="02020603050405020304" pitchFamily="18" charset="0"/>
            </a:endParaRPr>
          </a:p>
          <a:p>
            <a:r>
              <a:rPr lang="zh-CN" altLang="en-US" sz="2400" dirty="0">
                <a:latin typeface="Times New Roman" panose="02020603050405020304" pitchFamily="18" charset="0"/>
              </a:rPr>
              <a:t>通常，我们会使用清华镜像以便顺畅的安装包</a:t>
            </a:r>
            <a:endParaRPr lang="en-US" altLang="zh-CN" sz="2400" dirty="0">
              <a:latin typeface="Times New Roman" panose="02020603050405020304" pitchFamily="18" charset="0"/>
            </a:endParaRPr>
          </a:p>
          <a:p>
            <a:pPr marL="0" indent="0">
              <a:buNone/>
            </a:pPr>
            <a:endParaRPr lang="zh-CN" altLang="en-US" sz="2400" b="1" dirty="0">
              <a:solidFill>
                <a:srgbClr val="FF0000"/>
              </a:solidFill>
              <a:latin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838200" y="3614466"/>
            <a:ext cx="10506075" cy="2895600"/>
          </a:xfrm>
          <a:prstGeom prst="rect">
            <a:avLst/>
          </a:prstGeom>
        </p:spPr>
      </p:pic>
      <p:sp>
        <p:nvSpPr>
          <p:cNvPr id="7"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3.6.2 </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镜像的选择</a:t>
            </a:r>
            <a:endParaRPr lang="en-CN" altLang="zh-CN" sz="3600" dirty="0"/>
          </a:p>
        </p:txBody>
      </p:sp>
    </p:spTree>
    <p:extLst>
      <p:ext uri="{BB962C8B-B14F-4D97-AF65-F5344CB8AC3E}">
        <p14:creationId xmlns:p14="http://schemas.microsoft.com/office/powerpoint/2010/main" val="16893059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50000"/>
              </a:lnSpc>
            </a:pPr>
            <a:r>
              <a:rPr lang="zh-CN" altLang="en-US" sz="2400" dirty="0">
                <a:latin typeface="Times New Roman" panose="02020603050405020304" pitchFamily="18" charset="0"/>
              </a:rPr>
              <a:t>可以使用如下代码更改全局镜像地址，以清华地址为例</a:t>
            </a:r>
            <a:endParaRPr lang="en-US" altLang="zh-CN" sz="2400" dirty="0">
              <a:latin typeface="Times New Roman" panose="02020603050405020304" pitchFamily="18" charset="0"/>
            </a:endParaRPr>
          </a:p>
          <a:p>
            <a:pPr marL="0" indent="0">
              <a:lnSpc>
                <a:spcPct val="150000"/>
              </a:lnSpc>
              <a:buNone/>
            </a:pPr>
            <a:r>
              <a:rPr lang="en-US" altLang="zh-CN" sz="2400" dirty="0">
                <a:latin typeface="Times New Roman" panose="02020603050405020304" pitchFamily="18" charset="0"/>
              </a:rPr>
              <a:t>	</a:t>
            </a:r>
            <a:r>
              <a:rPr lang="en-US" altLang="zh-CN" sz="1600" dirty="0">
                <a:latin typeface="Monaco" pitchFamily="2" charset="77"/>
              </a:rPr>
              <a:t>options(repos = c(CRAN = "</a:t>
            </a:r>
            <a:r>
              <a:rPr lang="en-US" altLang="zh-CN" sz="1600" dirty="0">
                <a:solidFill>
                  <a:srgbClr val="FF0000"/>
                </a:solidFill>
                <a:latin typeface="Monaco" pitchFamily="2" charset="77"/>
              </a:rPr>
              <a:t>https://mirrors.tuna.tsinghua.edu.cn/CRAN/</a:t>
            </a:r>
            <a:r>
              <a:rPr lang="en-US" altLang="zh-CN" sz="1600" dirty="0">
                <a:latin typeface="Monaco" pitchFamily="2" charset="77"/>
              </a:rPr>
              <a:t>"))</a:t>
            </a:r>
            <a:endParaRPr lang="en-US" altLang="zh-CN" sz="2400" dirty="0">
              <a:latin typeface="Monaco" pitchFamily="2" charset="77"/>
            </a:endParaRPr>
          </a:p>
          <a:p>
            <a:pPr>
              <a:lnSpc>
                <a:spcPct val="150000"/>
              </a:lnSpc>
            </a:pPr>
            <a:r>
              <a:rPr lang="zh-CN" altLang="en-US" sz="2400" dirty="0">
                <a:latin typeface="Times New Roman" panose="02020603050405020304" pitchFamily="18" charset="0"/>
              </a:rPr>
              <a:t> 查询当前默认全局镜像，使用以下代码</a:t>
            </a:r>
            <a:endParaRPr lang="en-US" altLang="zh-CN" sz="2400" b="1" dirty="0">
              <a:solidFill>
                <a:srgbClr val="FF0000"/>
              </a:solidFill>
              <a:latin typeface="Times New Roman" panose="02020603050405020304" pitchFamily="18" charset="0"/>
            </a:endParaRPr>
          </a:p>
          <a:p>
            <a:pPr marL="0" indent="0">
              <a:lnSpc>
                <a:spcPct val="150000"/>
              </a:lnSpc>
              <a:buNone/>
            </a:pPr>
            <a:r>
              <a:rPr lang="en-US" altLang="zh-CN" sz="2400" b="1" dirty="0">
                <a:solidFill>
                  <a:srgbClr val="FF0000"/>
                </a:solidFill>
                <a:latin typeface="Times New Roman" panose="02020603050405020304" pitchFamily="18" charset="0"/>
              </a:rPr>
              <a:t>	</a:t>
            </a:r>
            <a:r>
              <a:rPr lang="en-US" altLang="zh-CN" sz="1800" b="1" dirty="0" err="1">
                <a:latin typeface="Monaco" pitchFamily="2" charset="77"/>
              </a:rPr>
              <a:t>getOption</a:t>
            </a:r>
            <a:r>
              <a:rPr lang="en-US" altLang="zh-CN" sz="1800" b="1" dirty="0">
                <a:latin typeface="Monaco" pitchFamily="2" charset="77"/>
              </a:rPr>
              <a:t>("repos")</a:t>
            </a:r>
            <a:endParaRPr lang="zh-CN" altLang="en-US" sz="2000" b="1" dirty="0">
              <a:latin typeface="Monaco" pitchFamily="2" charset="77"/>
            </a:endParaRPr>
          </a:p>
        </p:txBody>
      </p:sp>
      <p:pic>
        <p:nvPicPr>
          <p:cNvPr id="4" name="图片 3"/>
          <p:cNvPicPr>
            <a:picLocks noChangeAspect="1"/>
          </p:cNvPicPr>
          <p:nvPr/>
        </p:nvPicPr>
        <p:blipFill>
          <a:blip r:embed="rId2"/>
          <a:stretch>
            <a:fillRect/>
          </a:stretch>
        </p:blipFill>
        <p:spPr>
          <a:xfrm>
            <a:off x="967604" y="4752838"/>
            <a:ext cx="10386196" cy="1308328"/>
          </a:xfrm>
          <a:prstGeom prst="rect">
            <a:avLst/>
          </a:prstGeom>
        </p:spPr>
      </p:pic>
      <p:sp>
        <p:nvSpPr>
          <p:cNvPr id="8"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3.6.2 </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镜像的选择</a:t>
            </a:r>
            <a:endParaRPr lang="en-CN" altLang="zh-CN" sz="3600" dirty="0"/>
          </a:p>
        </p:txBody>
      </p:sp>
    </p:spTree>
    <p:extLst>
      <p:ext uri="{BB962C8B-B14F-4D97-AF65-F5344CB8AC3E}">
        <p14:creationId xmlns:p14="http://schemas.microsoft.com/office/powerpoint/2010/main" val="28110173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1"/>
          </p:nvPr>
        </p:nvSpPr>
        <p:spPr/>
        <p:txBody>
          <a:bodyPr/>
          <a:lstStyle/>
          <a:p>
            <a:pPr marL="0" indent="0" algn="ctr">
              <a:buNone/>
            </a:pPr>
            <a:endParaRPr lang="en-US" altLang="zh-CN" sz="4800" b="1" dirty="0">
              <a:solidFill>
                <a:srgbClr val="FF0000"/>
              </a:solidFill>
            </a:endParaRPr>
          </a:p>
          <a:p>
            <a:pPr marL="0" indent="0" algn="ctr">
              <a:buNone/>
            </a:pPr>
            <a:endParaRPr lang="en-US" altLang="zh-CN" sz="4800" b="1" dirty="0">
              <a:solidFill>
                <a:srgbClr val="FF0000"/>
              </a:solidFill>
            </a:endParaRPr>
          </a:p>
          <a:p>
            <a:pPr marL="0" indent="0">
              <a:buNone/>
            </a:pPr>
            <a:r>
              <a:rPr lang="en-US" altLang="zh-CN" sz="4800" b="1" dirty="0">
                <a:solidFill>
                  <a:srgbClr val="FF0000"/>
                </a:solidFill>
              </a:rPr>
              <a:t>   </a:t>
            </a:r>
            <a:r>
              <a:rPr lang="zh-CN" altLang="en-US" sz="4800" b="1" dirty="0">
                <a:solidFill>
                  <a:srgbClr val="FF0000"/>
                </a:solidFill>
              </a:rPr>
              <a:t>方法一</a:t>
            </a:r>
          </a:p>
          <a:p>
            <a:pPr marL="0" indent="0">
              <a:buNone/>
            </a:pPr>
            <a:endParaRPr lang="zh-CN" altLang="en-US" dirty="0"/>
          </a:p>
        </p:txBody>
      </p:sp>
      <p:sp>
        <p:nvSpPr>
          <p:cNvPr id="6" name="文本框 5"/>
          <p:cNvSpPr txBox="1"/>
          <p:nvPr/>
        </p:nvSpPr>
        <p:spPr>
          <a:xfrm>
            <a:off x="5444833" y="4161743"/>
            <a:ext cx="5908967" cy="1200329"/>
          </a:xfrm>
          <a:prstGeom prst="rect">
            <a:avLst/>
          </a:prstGeom>
          <a:noFill/>
        </p:spPr>
        <p:txBody>
          <a:bodyPr wrap="square" rtlCol="0">
            <a:spAutoFit/>
          </a:bodyPr>
          <a:lstStyle/>
          <a:p>
            <a:r>
              <a:rPr lang="en-US" altLang="zh-CN" sz="2400" dirty="0">
                <a:latin typeface="Monaco" pitchFamily="2" charset="77"/>
                <a:ea typeface="楷体" panose="02010609060101010101" pitchFamily="49" charset="-122"/>
                <a:cs typeface="Times New Roman" panose="02020603050405020304" pitchFamily="18" charset="0"/>
              </a:rPr>
              <a:t>&gt; </a:t>
            </a:r>
            <a:r>
              <a:rPr lang="en-US" altLang="zh-CN" sz="2400" dirty="0" err="1">
                <a:latin typeface="Monaco" pitchFamily="2" charset="77"/>
                <a:ea typeface="楷体" panose="02010609060101010101" pitchFamily="49" charset="-122"/>
                <a:cs typeface="Times New Roman" panose="02020603050405020304" pitchFamily="18" charset="0"/>
              </a:rPr>
              <a:t>Install.packages</a:t>
            </a:r>
            <a:r>
              <a:rPr lang="en-US" altLang="zh-CN" sz="2400" dirty="0">
                <a:solidFill>
                  <a:srgbClr val="FF0000"/>
                </a:solidFill>
                <a:latin typeface="Monaco" pitchFamily="2" charset="77"/>
                <a:ea typeface="楷体" panose="02010609060101010101" pitchFamily="49" charset="-122"/>
                <a:cs typeface="Times New Roman" panose="02020603050405020304" pitchFamily="18" charset="0"/>
              </a:rPr>
              <a:t>(</a:t>
            </a:r>
            <a:r>
              <a:rPr lang="zh-CN" altLang="en-US" sz="2400" dirty="0">
                <a:solidFill>
                  <a:srgbClr val="FF0000"/>
                </a:solidFill>
                <a:latin typeface="Monaco" pitchFamily="2" charset="77"/>
                <a:ea typeface="楷体" panose="02010609060101010101" pitchFamily="49" charset="-122"/>
                <a:cs typeface="Times New Roman" panose="02020603050405020304" pitchFamily="18" charset="0"/>
              </a:rPr>
              <a:t>“</a:t>
            </a:r>
            <a:r>
              <a:rPr lang="en-US" altLang="zh-CN" sz="2400" dirty="0" err="1">
                <a:solidFill>
                  <a:srgbClr val="FF0000"/>
                </a:solidFill>
                <a:latin typeface="Monaco" pitchFamily="2" charset="77"/>
                <a:ea typeface="楷体" panose="02010609060101010101" pitchFamily="49" charset="-122"/>
                <a:cs typeface="Times New Roman" panose="02020603050405020304" pitchFamily="18" charset="0"/>
              </a:rPr>
              <a:t>installr</a:t>
            </a:r>
            <a:r>
              <a:rPr lang="zh-CN" altLang="en-US" sz="2400" dirty="0">
                <a:solidFill>
                  <a:srgbClr val="FF0000"/>
                </a:solidFill>
                <a:latin typeface="Monaco" pitchFamily="2" charset="77"/>
                <a:ea typeface="楷体" panose="02010609060101010101" pitchFamily="49" charset="-122"/>
                <a:cs typeface="Times New Roman" panose="02020603050405020304" pitchFamily="18" charset="0"/>
              </a:rPr>
              <a:t>”</a:t>
            </a:r>
            <a:r>
              <a:rPr lang="en-US" altLang="zh-CN" sz="2400" dirty="0">
                <a:solidFill>
                  <a:srgbClr val="FF0000"/>
                </a:solidFill>
                <a:latin typeface="Monaco" pitchFamily="2" charset="77"/>
                <a:ea typeface="楷体" panose="02010609060101010101" pitchFamily="49" charset="-122"/>
                <a:cs typeface="Times New Roman" panose="02020603050405020304" pitchFamily="18" charset="0"/>
              </a:rPr>
              <a:t>)</a:t>
            </a:r>
          </a:p>
          <a:p>
            <a:r>
              <a:rPr lang="en-US" altLang="zh-CN" sz="2400" dirty="0">
                <a:latin typeface="Monaco" pitchFamily="2" charset="77"/>
                <a:ea typeface="楷体" panose="02010609060101010101" pitchFamily="49" charset="-122"/>
                <a:cs typeface="Times New Roman" panose="02020603050405020304" pitchFamily="18" charset="0"/>
              </a:rPr>
              <a:t>&gt; Library(</a:t>
            </a:r>
            <a:r>
              <a:rPr lang="en-US" altLang="zh-CN" sz="2400" dirty="0" err="1">
                <a:latin typeface="Monaco" pitchFamily="2" charset="77"/>
                <a:ea typeface="楷体" panose="02010609060101010101" pitchFamily="49" charset="-122"/>
                <a:cs typeface="Times New Roman" panose="02020603050405020304" pitchFamily="18" charset="0"/>
              </a:rPr>
              <a:t>installr</a:t>
            </a:r>
            <a:r>
              <a:rPr lang="en-US" altLang="zh-CN" sz="2400" dirty="0">
                <a:latin typeface="Monaco" pitchFamily="2" charset="77"/>
                <a:ea typeface="楷体" panose="02010609060101010101" pitchFamily="49" charset="-122"/>
                <a:cs typeface="Times New Roman" panose="02020603050405020304" pitchFamily="18" charset="0"/>
              </a:rPr>
              <a:t>)</a:t>
            </a:r>
          </a:p>
          <a:p>
            <a:r>
              <a:rPr lang="en-US" altLang="zh-CN" sz="2400" dirty="0">
                <a:latin typeface="Monaco" pitchFamily="2" charset="77"/>
                <a:ea typeface="楷体" panose="02010609060101010101" pitchFamily="49" charset="-122"/>
                <a:cs typeface="Times New Roman" panose="02020603050405020304" pitchFamily="18" charset="0"/>
              </a:rPr>
              <a:t>&gt; </a:t>
            </a:r>
            <a:r>
              <a:rPr lang="en-US" altLang="zh-CN" sz="2400" dirty="0" err="1">
                <a:latin typeface="Monaco" pitchFamily="2" charset="77"/>
                <a:ea typeface="楷体" panose="02010609060101010101" pitchFamily="49" charset="-122"/>
                <a:cs typeface="Times New Roman" panose="02020603050405020304" pitchFamily="18" charset="0"/>
              </a:rPr>
              <a:t>Install.Rtools</a:t>
            </a:r>
            <a:r>
              <a:rPr lang="en-US" altLang="zh-CN" sz="2400" dirty="0">
                <a:latin typeface="Monaco" pitchFamily="2" charset="77"/>
                <a:ea typeface="楷体" panose="02010609060101010101" pitchFamily="49" charset="-122"/>
                <a:cs typeface="Times New Roman" panose="02020603050405020304" pitchFamily="18" charset="0"/>
              </a:rPr>
              <a:t>()</a:t>
            </a:r>
            <a:endParaRPr lang="zh-CN" altLang="en-US" sz="2400" dirty="0">
              <a:latin typeface="Monaco" pitchFamily="2" charset="77"/>
              <a:ea typeface="楷体" panose="02010609060101010101" pitchFamily="49" charset="-122"/>
              <a:cs typeface="Times New Roman" panose="02020603050405020304" pitchFamily="18" charset="0"/>
            </a:endParaRPr>
          </a:p>
        </p:txBody>
      </p:sp>
      <p:pic>
        <p:nvPicPr>
          <p:cNvPr id="9" name="内容占位符 8"/>
          <p:cNvPicPr>
            <a:picLocks noGrp="1" noChangeAspect="1"/>
          </p:cNvPicPr>
          <p:nvPr>
            <p:ph sz="half" idx="2"/>
          </p:nvPr>
        </p:nvPicPr>
        <p:blipFill rotWithShape="1">
          <a:blip r:embed="rId2"/>
          <a:srcRect r="59006" b="74218"/>
          <a:stretch/>
        </p:blipFill>
        <p:spPr>
          <a:xfrm>
            <a:off x="5444833" y="1690688"/>
            <a:ext cx="4685614" cy="2210162"/>
          </a:xfrm>
          <a:prstGeom prst="rect">
            <a:avLst/>
          </a:prstGeom>
        </p:spPr>
      </p:pic>
      <p:sp>
        <p:nvSpPr>
          <p:cNvPr id="8"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ea typeface="STKaiti" panose="02010600040101010101" pitchFamily="2" charset="-122"/>
                <a:cs typeface="Times New Roman" panose="02020603050405020304" pitchFamily="18" charset="0"/>
              </a:rPr>
              <a:t>3.7 </a:t>
            </a:r>
            <a:r>
              <a:rPr lang="zh-CN" altLang="en-US" sz="3600" dirty="0">
                <a:ea typeface="STKaiti" panose="02010600040101010101" pitchFamily="2" charset="-122"/>
                <a:cs typeface="Times New Roman" panose="02020603050405020304" pitchFamily="18" charset="0"/>
              </a:rPr>
              <a:t>安装</a:t>
            </a:r>
            <a:r>
              <a:rPr lang="en-US" altLang="zh-CN" sz="3600" dirty="0" err="1">
                <a:ea typeface="STKaiti" panose="02010600040101010101" pitchFamily="2" charset="-122"/>
                <a:cs typeface="Times New Roman" panose="02020603050405020304" pitchFamily="18" charset="0"/>
              </a:rPr>
              <a:t>Rtools</a:t>
            </a:r>
            <a:r>
              <a:rPr lang="en-US" altLang="zh-CN" sz="3600" dirty="0">
                <a:ea typeface="STKaiti" panose="02010600040101010101" pitchFamily="2" charset="-122"/>
                <a:cs typeface="Times New Roman" panose="02020603050405020304" pitchFamily="18" charset="0"/>
              </a:rPr>
              <a:t> (Windows)</a:t>
            </a:r>
            <a:endParaRPr lang="en-CN" altLang="zh-CN" sz="3600" dirty="0"/>
          </a:p>
        </p:txBody>
      </p:sp>
    </p:spTree>
    <p:extLst>
      <p:ext uri="{BB962C8B-B14F-4D97-AF65-F5344CB8AC3E}">
        <p14:creationId xmlns:p14="http://schemas.microsoft.com/office/powerpoint/2010/main" val="684099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3200" dirty="0"/>
              <a:t>可能出现的</a:t>
            </a:r>
            <a:r>
              <a:rPr lang="en-US" altLang="zh-CN" sz="3200" dirty="0"/>
              <a:t>bug</a:t>
            </a:r>
          </a:p>
          <a:p>
            <a:endParaRPr lang="en-US" altLang="zh-CN" sz="3200" dirty="0"/>
          </a:p>
          <a:p>
            <a:endParaRPr lang="en-US" altLang="zh-CN" sz="3200" dirty="0"/>
          </a:p>
          <a:p>
            <a:r>
              <a:rPr lang="zh-CN" altLang="en-US" sz="3200" dirty="0"/>
              <a:t>解决方法：将</a:t>
            </a:r>
            <a:r>
              <a:rPr lang="en-US" altLang="zh-CN" sz="3200" dirty="0"/>
              <a:t>install</a:t>
            </a:r>
            <a:r>
              <a:rPr lang="zh-CN" altLang="en-US" sz="3200" dirty="0"/>
              <a:t>函数改为：</a:t>
            </a:r>
            <a:endParaRPr lang="en-US" altLang="zh-CN" sz="3200" dirty="0"/>
          </a:p>
          <a:p>
            <a:pPr marL="0" indent="0">
              <a:buNone/>
            </a:pPr>
            <a:r>
              <a:rPr lang="en-US" altLang="zh-CN" dirty="0"/>
              <a:t>	</a:t>
            </a:r>
          </a:p>
          <a:p>
            <a:pPr marL="0" indent="0">
              <a:buNone/>
            </a:pPr>
            <a:r>
              <a:rPr lang="en-US" altLang="zh-CN" dirty="0">
                <a:latin typeface="Times New Roman" panose="02020603050405020304" pitchFamily="18" charset="0"/>
                <a:cs typeface="Times New Roman" panose="02020603050405020304" pitchFamily="18" charset="0"/>
              </a:rPr>
              <a:t>	</a:t>
            </a:r>
            <a:r>
              <a:rPr lang="en-US" altLang="zh-CN" dirty="0">
                <a:latin typeface="Monaco" pitchFamily="2" charset="77"/>
                <a:cs typeface="Times New Roman" panose="02020603050405020304" pitchFamily="18" charset="0"/>
              </a:rPr>
              <a:t>&gt; </a:t>
            </a:r>
            <a:r>
              <a:rPr lang="en-US" altLang="zh-CN" sz="2400" dirty="0" err="1">
                <a:latin typeface="Monaco" pitchFamily="2" charset="77"/>
                <a:cs typeface="Times New Roman" panose="02020603050405020304" pitchFamily="18" charset="0"/>
              </a:rPr>
              <a:t>install.packages</a:t>
            </a:r>
            <a:r>
              <a:rPr lang="en-US" altLang="zh-CN" sz="2400" dirty="0">
                <a:latin typeface="Monaco" pitchFamily="2" charset="77"/>
                <a:cs typeface="Times New Roman" panose="02020603050405020304" pitchFamily="18" charset="0"/>
              </a:rPr>
              <a:t>("</a:t>
            </a:r>
            <a:r>
              <a:rPr lang="en-US" altLang="zh-CN" sz="2400" dirty="0" err="1">
                <a:latin typeface="Monaco" pitchFamily="2" charset="77"/>
                <a:cs typeface="Times New Roman" panose="02020603050405020304" pitchFamily="18" charset="0"/>
              </a:rPr>
              <a:t>installr</a:t>
            </a:r>
            <a:r>
              <a:rPr lang="en-US" altLang="zh-CN" sz="2400" dirty="0">
                <a:latin typeface="Monaco" pitchFamily="2" charset="77"/>
                <a:cs typeface="Times New Roman" panose="02020603050405020304" pitchFamily="18" charset="0"/>
              </a:rPr>
              <a:t>", type="binary")</a:t>
            </a:r>
            <a:endParaRPr lang="en-US" altLang="zh-CN" sz="3200" dirty="0">
              <a:latin typeface="Monaco" pitchFamily="2" charset="77"/>
              <a:cs typeface="Times New Roman" panose="02020603050405020304" pitchFamily="18" charset="0"/>
            </a:endParaRPr>
          </a:p>
          <a:p>
            <a:endParaRPr lang="zh-CN" altLang="en-US" dirty="0"/>
          </a:p>
        </p:txBody>
      </p:sp>
      <p:pic>
        <p:nvPicPr>
          <p:cNvPr id="7" name="图片 6"/>
          <p:cNvPicPr>
            <a:picLocks noChangeAspect="1"/>
          </p:cNvPicPr>
          <p:nvPr/>
        </p:nvPicPr>
        <p:blipFill rotWithShape="1">
          <a:blip r:embed="rId2"/>
          <a:srcRect t="10031" b="1"/>
          <a:stretch/>
        </p:blipFill>
        <p:spPr>
          <a:xfrm>
            <a:off x="1108574" y="2447107"/>
            <a:ext cx="10133054" cy="836023"/>
          </a:xfrm>
          <a:prstGeom prst="rect">
            <a:avLst/>
          </a:prstGeom>
        </p:spPr>
      </p:pic>
      <p:sp>
        <p:nvSpPr>
          <p:cNvPr id="9"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solidFill>
                  <a:prstClr val="black"/>
                </a:solidFill>
                <a:latin typeface="Times New Roman" panose="02020603050405020304" pitchFamily="18" charset="0"/>
                <a:ea typeface="STKaiti" panose="02010600040101010101" pitchFamily="2" charset="-122"/>
                <a:cs typeface="Times New Roman" panose="02020603050405020304" pitchFamily="18" charset="0"/>
              </a:rPr>
              <a:t>3.7 </a:t>
            </a:r>
            <a:r>
              <a:rPr lang="zh-CN" altLang="en-US" sz="3600" dirty="0">
                <a:solidFill>
                  <a:prstClr val="black"/>
                </a:solidFill>
                <a:latin typeface="Times New Roman" panose="02020603050405020304" pitchFamily="18" charset="0"/>
                <a:ea typeface="STKaiti" panose="02010600040101010101" pitchFamily="2" charset="-122"/>
                <a:cs typeface="Times New Roman" panose="02020603050405020304" pitchFamily="18" charset="0"/>
              </a:rPr>
              <a:t>安装</a:t>
            </a:r>
            <a:r>
              <a:rPr lang="en-US" altLang="zh-CN" sz="3600" dirty="0" err="1">
                <a:solidFill>
                  <a:prstClr val="black"/>
                </a:solidFill>
                <a:latin typeface="Times New Roman" panose="02020603050405020304" pitchFamily="18" charset="0"/>
                <a:ea typeface="STKaiti" panose="02010600040101010101" pitchFamily="2" charset="-122"/>
                <a:cs typeface="Times New Roman" panose="02020603050405020304" pitchFamily="18" charset="0"/>
              </a:rPr>
              <a:t>Rtools</a:t>
            </a:r>
            <a:r>
              <a:rPr lang="en-US" altLang="zh-CN" sz="3600" dirty="0">
                <a:solidFill>
                  <a:prstClr val="black"/>
                </a:solidFill>
                <a:latin typeface="Times New Roman" panose="02020603050405020304" pitchFamily="18" charset="0"/>
                <a:ea typeface="STKaiti" panose="02010600040101010101" pitchFamily="2" charset="-122"/>
                <a:cs typeface="Times New Roman" panose="02020603050405020304" pitchFamily="18" charset="0"/>
              </a:rPr>
              <a:t> (Windows)</a:t>
            </a:r>
            <a:endParaRPr lang="en-CN" altLang="zh-CN" sz="3600" dirty="0"/>
          </a:p>
        </p:txBody>
      </p:sp>
    </p:spTree>
    <p:extLst>
      <p:ext uri="{BB962C8B-B14F-4D97-AF65-F5344CB8AC3E}">
        <p14:creationId xmlns:p14="http://schemas.microsoft.com/office/powerpoint/2010/main" val="1201393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本课程中拟解决</a:t>
            </a:r>
            <a:r>
              <a:rPr lang="zh-CN" altLang="en-US" sz="3600" dirty="0">
                <a:latin typeface="STKaiti" panose="02010600040101010101" pitchFamily="2" charset="-122"/>
                <a:ea typeface="STKaiti"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8199" y="1825625"/>
            <a:ext cx="4393558" cy="4351338"/>
          </a:xfrm>
        </p:spPr>
        <p:txBody>
          <a:bodyPr/>
          <a:lstStyle/>
          <a:p>
            <a:pPr marL="0" indent="0">
              <a:buNone/>
            </a:pPr>
            <a:r>
              <a:rPr lang="zh-CN" altLang="en-US" dirty="0"/>
              <a:t>问题一</a:t>
            </a:r>
            <a:endParaRPr lang="en-US" altLang="zh-CN" dirty="0"/>
          </a:p>
          <a:p>
            <a:pPr marL="0" indent="0">
              <a:buNone/>
            </a:pPr>
            <a:endParaRPr lang="en-US" altLang="zh-CN" dirty="0"/>
          </a:p>
          <a:p>
            <a:pPr marL="0" indent="0">
              <a:buNone/>
            </a:pPr>
            <a:r>
              <a:rPr lang="en-US" altLang="zh-CN" dirty="0">
                <a:solidFill>
                  <a:srgbClr val="505050"/>
                </a:solidFill>
                <a:latin typeface="Times New Roman" panose="02020603050405020304" pitchFamily="18" charset="0"/>
                <a:cs typeface="Times New Roman" panose="02020603050405020304" pitchFamily="18" charset="0"/>
              </a:rPr>
              <a:t>Results from supervised machine learning analyses</a:t>
            </a:r>
          </a:p>
          <a:p>
            <a:endParaRPr lang="en-US" altLang="zh-CN" dirty="0">
              <a:solidFill>
                <a:srgbClr val="505050"/>
              </a:solidFill>
              <a:latin typeface="Times New Roman" panose="02020603050405020304" pitchFamily="18" charset="0"/>
              <a:cs typeface="Times New Roman" panose="02020603050405020304" pitchFamily="18" charset="0"/>
            </a:endParaRPr>
          </a:p>
          <a:p>
            <a:pPr marL="0" indent="0">
              <a:buNone/>
            </a:pPr>
            <a:r>
              <a:rPr lang="en-US" altLang="zh-CN" sz="2000" b="1" dirty="0">
                <a:solidFill>
                  <a:srgbClr val="505050"/>
                </a:solidFill>
                <a:latin typeface="Times New Roman" panose="02020603050405020304" pitchFamily="18" charset="0"/>
                <a:cs typeface="Times New Roman" panose="02020603050405020304" pitchFamily="18" charset="0"/>
              </a:rPr>
              <a:t>—— Complex Social Integration(CSI)</a:t>
            </a:r>
            <a:endParaRPr lang="zh-CN" altLang="en-US" sz="2000" b="1" dirty="0">
              <a:solidFill>
                <a:srgbClr val="505050"/>
              </a:solidFill>
              <a:latin typeface="Times New Roman" panose="02020603050405020304" pitchFamily="18" charset="0"/>
              <a:cs typeface="Times New Roman" panose="02020603050405020304" pitchFamily="18" charset="0"/>
            </a:endParaRPr>
          </a:p>
          <a:p>
            <a:pPr marL="0" indent="0">
              <a:buNone/>
            </a:pPr>
            <a:endParaRPr lang="zh-CN" altLang="en-US"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 Collabra: Psychology, 4(1):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6" name="Picture 2" descr="https://scholardata.cdn.ivysci.com/202302272316/dbcf64e7277099372197b3de7ead16ce/pdf_figures/1dc1767dd82ec63487278dad6b41ab32/figures/6-FIGURE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195" y="1217897"/>
            <a:ext cx="5040000" cy="49590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cholardata.cdn.ivysci.com/202302272316/3800edf4574a32ee5c1b410e2fb356d7/pdf_figures/1dc1767dd82ec63487278dad6b41ab32/figures/8-FIGURE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195" y="1219698"/>
            <a:ext cx="5040000" cy="495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7085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sz="half" idx="1"/>
          </p:nvPr>
        </p:nvSpPr>
        <p:spPr/>
        <p:txBody>
          <a:bodyPr/>
          <a:lstStyle/>
          <a:p>
            <a:pPr marL="0" indent="0">
              <a:buNone/>
            </a:pPr>
            <a:endParaRPr lang="en-US" altLang="zh-CN" sz="4800" b="1" dirty="0">
              <a:solidFill>
                <a:srgbClr val="FF0000"/>
              </a:solidFill>
            </a:endParaRPr>
          </a:p>
          <a:p>
            <a:pPr marL="0" indent="0">
              <a:buNone/>
            </a:pPr>
            <a:endParaRPr lang="en-US" altLang="zh-CN" sz="4800" b="1" dirty="0">
              <a:solidFill>
                <a:srgbClr val="FF0000"/>
              </a:solidFill>
            </a:endParaRPr>
          </a:p>
          <a:p>
            <a:pPr marL="0" indent="0">
              <a:buNone/>
            </a:pPr>
            <a:r>
              <a:rPr lang="en-US" altLang="zh-CN" sz="4800" b="1" dirty="0">
                <a:solidFill>
                  <a:srgbClr val="FF0000"/>
                </a:solidFill>
              </a:rPr>
              <a:t>   </a:t>
            </a:r>
            <a:r>
              <a:rPr lang="zh-CN" altLang="en-US" sz="4800" b="1" dirty="0">
                <a:solidFill>
                  <a:srgbClr val="FF0000"/>
                </a:solidFill>
              </a:rPr>
              <a:t>方法二</a:t>
            </a:r>
          </a:p>
        </p:txBody>
      </p:sp>
      <p:pic>
        <p:nvPicPr>
          <p:cNvPr id="9" name="内容占位符 8"/>
          <p:cNvPicPr>
            <a:picLocks noGrp="1" noChangeAspect="1"/>
          </p:cNvPicPr>
          <p:nvPr>
            <p:ph sz="half" idx="2"/>
          </p:nvPr>
        </p:nvPicPr>
        <p:blipFill>
          <a:blip r:embed="rId2"/>
          <a:stretch>
            <a:fillRect/>
          </a:stretch>
        </p:blipFill>
        <p:spPr>
          <a:xfrm>
            <a:off x="6632157" y="1522289"/>
            <a:ext cx="1803491" cy="2278094"/>
          </a:xfrm>
          <a:prstGeom prst="rect">
            <a:avLst/>
          </a:prstGeom>
        </p:spPr>
      </p:pic>
      <p:sp>
        <p:nvSpPr>
          <p:cNvPr id="10" name="文本框 9"/>
          <p:cNvSpPr txBox="1"/>
          <p:nvPr/>
        </p:nvSpPr>
        <p:spPr>
          <a:xfrm>
            <a:off x="5444833" y="4161743"/>
            <a:ext cx="6128858"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sz="3600" dirty="0">
                <a:latin typeface="Times New Roman" panose="02020603050405020304" pitchFamily="18" charset="0"/>
                <a:ea typeface="楷体" panose="02010609060101010101" pitchFamily="49" charset="-122"/>
              </a:rPr>
              <a:t>使用</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rtools</a:t>
            </a:r>
            <a:r>
              <a:rPr lang="en-US" altLang="zh-CN" sz="3600" dirty="0">
                <a:latin typeface="Times New Roman" panose="02020603050405020304" pitchFamily="18" charset="0"/>
                <a:ea typeface="楷体" panose="02010609060101010101" pitchFamily="49" charset="-122"/>
              </a:rPr>
              <a:t>42</a:t>
            </a:r>
            <a:r>
              <a:rPr lang="zh-CN" altLang="en-US" sz="3600" dirty="0">
                <a:latin typeface="Times New Roman" panose="02020603050405020304" pitchFamily="18" charset="0"/>
                <a:ea typeface="楷体" panose="02010609060101010101" pitchFamily="49" charset="-122"/>
              </a:rPr>
              <a:t>安装包进行安装</a:t>
            </a:r>
            <a:endParaRPr lang="en-US" altLang="zh-CN" sz="3600" dirty="0">
              <a:latin typeface="Times New Roman" panose="02020603050405020304" pitchFamily="18" charset="0"/>
              <a:ea typeface="楷体" panose="02010609060101010101" pitchFamily="49" charset="-122"/>
            </a:endParaRPr>
          </a:p>
          <a:p>
            <a:pPr marL="285750" indent="-285750">
              <a:buFont typeface="Arial" panose="020B0604020202020204" pitchFamily="34" charset="0"/>
              <a:buChar char="•"/>
            </a:pPr>
            <a:r>
              <a:rPr lang="zh-CN" altLang="en-US" sz="3600" dirty="0">
                <a:latin typeface="Times New Roman" panose="02020603050405020304" pitchFamily="18" charset="0"/>
                <a:ea typeface="楷体" panose="02010609060101010101" pitchFamily="49" charset="-122"/>
              </a:rPr>
              <a:t>安装完成后需要配置环境</a:t>
            </a:r>
            <a:endParaRPr lang="en-US" altLang="zh-CN" sz="3600" dirty="0">
              <a:latin typeface="Times New Roman" panose="02020603050405020304" pitchFamily="18" charset="0"/>
              <a:ea typeface="楷体" panose="02010609060101010101" pitchFamily="49" charset="-122"/>
            </a:endParaRPr>
          </a:p>
          <a:p>
            <a:pPr marL="285750" indent="-285750">
              <a:buFont typeface="Arial" panose="020B0604020202020204" pitchFamily="34" charset="0"/>
              <a:buChar char="•"/>
            </a:pPr>
            <a:r>
              <a:rPr lang="zh-CN" altLang="en-US" sz="3600" dirty="0">
                <a:latin typeface="Times New Roman" panose="02020603050405020304" pitchFamily="18" charset="0"/>
                <a:ea typeface="楷体" panose="02010609060101010101" pitchFamily="49" charset="-122"/>
              </a:rPr>
              <a:t>最好安装至 </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R</a:t>
            </a:r>
            <a:r>
              <a:rPr lang="en-US" altLang="zh-CN" sz="3600" dirty="0">
                <a:latin typeface="Times New Roman" panose="02020603050405020304" pitchFamily="18" charset="0"/>
                <a:ea typeface="楷体" panose="02010609060101010101" pitchFamily="49" charset="-122"/>
              </a:rPr>
              <a:t> </a:t>
            </a:r>
            <a:r>
              <a:rPr lang="zh-CN" altLang="en-US" sz="3600" dirty="0">
                <a:latin typeface="Times New Roman" panose="02020603050405020304" pitchFamily="18" charset="0"/>
                <a:ea typeface="楷体" panose="02010609060101010101" pitchFamily="49" charset="-122"/>
              </a:rPr>
              <a:t>相同目录</a:t>
            </a:r>
          </a:p>
        </p:txBody>
      </p:sp>
      <p:sp>
        <p:nvSpPr>
          <p:cNvPr id="8"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solidFill>
                  <a:prstClr val="black"/>
                </a:solidFill>
                <a:latin typeface="Times New Roman" panose="02020603050405020304" pitchFamily="18" charset="0"/>
                <a:ea typeface="STKaiti" panose="02010600040101010101" pitchFamily="2" charset="-122"/>
                <a:cs typeface="Times New Roman" panose="02020603050405020304" pitchFamily="18" charset="0"/>
              </a:rPr>
              <a:t>3.7 </a:t>
            </a:r>
            <a:r>
              <a:rPr lang="zh-CN" altLang="en-US" sz="3600" dirty="0">
                <a:solidFill>
                  <a:prstClr val="black"/>
                </a:solidFill>
                <a:latin typeface="Times New Roman" panose="02020603050405020304" pitchFamily="18" charset="0"/>
                <a:ea typeface="STKaiti" panose="02010600040101010101" pitchFamily="2" charset="-122"/>
                <a:cs typeface="Times New Roman" panose="02020603050405020304" pitchFamily="18" charset="0"/>
              </a:rPr>
              <a:t>安装</a:t>
            </a:r>
            <a:r>
              <a:rPr lang="en-US" altLang="zh-CN" sz="3600" dirty="0" err="1">
                <a:solidFill>
                  <a:prstClr val="black"/>
                </a:solidFill>
                <a:latin typeface="Times New Roman" panose="02020603050405020304" pitchFamily="18" charset="0"/>
                <a:ea typeface="STKaiti" panose="02010600040101010101" pitchFamily="2" charset="-122"/>
                <a:cs typeface="Times New Roman" panose="02020603050405020304" pitchFamily="18" charset="0"/>
              </a:rPr>
              <a:t>Rtools</a:t>
            </a:r>
            <a:r>
              <a:rPr lang="en-US" altLang="zh-CN" sz="3600" dirty="0">
                <a:solidFill>
                  <a:prstClr val="black"/>
                </a:solidFill>
                <a:latin typeface="Times New Roman" panose="02020603050405020304" pitchFamily="18" charset="0"/>
                <a:ea typeface="STKaiti" panose="02010600040101010101" pitchFamily="2" charset="-122"/>
                <a:cs typeface="Times New Roman" panose="02020603050405020304" pitchFamily="18" charset="0"/>
              </a:rPr>
              <a:t> (Windows)</a:t>
            </a:r>
            <a:endParaRPr lang="en-CN" altLang="zh-CN" sz="3600" dirty="0"/>
          </a:p>
        </p:txBody>
      </p:sp>
    </p:spTree>
    <p:extLst>
      <p:ext uri="{BB962C8B-B14F-4D97-AF65-F5344CB8AC3E}">
        <p14:creationId xmlns:p14="http://schemas.microsoft.com/office/powerpoint/2010/main" val="1872544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idx="1"/>
          </p:nvPr>
        </p:nvPicPr>
        <p:blipFill>
          <a:blip r:embed="rId2"/>
          <a:stretch>
            <a:fillRect/>
          </a:stretch>
        </p:blipFill>
        <p:spPr>
          <a:xfrm>
            <a:off x="3657183" y="1690688"/>
            <a:ext cx="4877633" cy="4351338"/>
          </a:xfrm>
          <a:prstGeom prst="rect">
            <a:avLst/>
          </a:prstGeom>
        </p:spPr>
      </p:pic>
      <p:sp>
        <p:nvSpPr>
          <p:cNvPr id="9" name="文本框 8"/>
          <p:cNvSpPr txBox="1"/>
          <p:nvPr/>
        </p:nvSpPr>
        <p:spPr>
          <a:xfrm>
            <a:off x="4817444" y="6042026"/>
            <a:ext cx="2557110" cy="523220"/>
          </a:xfrm>
          <a:prstGeom prst="rect">
            <a:avLst/>
          </a:prstGeom>
          <a:noFill/>
        </p:spPr>
        <p:txBody>
          <a:bodyPr wrap="none" rtlCol="0">
            <a:spAutoFit/>
          </a:bodyPr>
          <a:lstStyle/>
          <a:p>
            <a:r>
              <a:rPr lang="zh-CN" altLang="en-US" sz="2800" dirty="0">
                <a:latin typeface="Times New Roman" panose="02020603050405020304" pitchFamily="18" charset="0"/>
                <a:ea typeface="楷体" panose="02010609060101010101" pitchFamily="49" charset="-122"/>
              </a:rPr>
              <a:t>需要安装</a:t>
            </a:r>
            <a:r>
              <a:rPr lang="en-US" altLang="zh-CN" sz="2800" dirty="0" err="1">
                <a:latin typeface="Times New Roman" panose="02020603050405020304" pitchFamily="18" charset="0"/>
                <a:ea typeface="楷体" panose="02010609060101010101" pitchFamily="49" charset="-122"/>
              </a:rPr>
              <a:t>Xcode</a:t>
            </a:r>
            <a:endParaRPr lang="en-US" altLang="zh-CN" sz="2800" dirty="0">
              <a:latin typeface="Times New Roman" panose="02020603050405020304" pitchFamily="18" charset="0"/>
              <a:ea typeface="楷体" panose="02010609060101010101" pitchFamily="49" charset="-122"/>
            </a:endParaRPr>
          </a:p>
        </p:txBody>
      </p:sp>
      <p:sp>
        <p:nvSpPr>
          <p:cNvPr id="6"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3.7.2 </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配置</a:t>
            </a:r>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Mac</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环境</a:t>
            </a:r>
            <a:endParaRPr lang="en-CN" altLang="zh-CN" sz="3600" dirty="0"/>
          </a:p>
        </p:txBody>
      </p:sp>
    </p:spTree>
    <p:extLst>
      <p:ext uri="{BB962C8B-B14F-4D97-AF65-F5344CB8AC3E}">
        <p14:creationId xmlns:p14="http://schemas.microsoft.com/office/powerpoint/2010/main" val="14412795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b="1" dirty="0">
                <a:cs typeface="Times New Roman" panose="02020603050405020304" pitchFamily="18" charset="0"/>
              </a:rPr>
              <a:t>在</a:t>
            </a:r>
            <a:r>
              <a:rPr lang="en-US" altLang="zh-CN" b="1" dirty="0">
                <a:cs typeface="Times New Roman" panose="02020603050405020304" pitchFamily="18" charset="0"/>
              </a:rPr>
              <a:t>console</a:t>
            </a:r>
            <a:r>
              <a:rPr lang="zh-CN" altLang="en-US" b="1" dirty="0">
                <a:cs typeface="Times New Roman" panose="02020603050405020304" pitchFamily="18" charset="0"/>
              </a:rPr>
              <a:t>中输入并运行 </a:t>
            </a:r>
            <a:endParaRPr lang="en-US" altLang="zh-CN" b="1" dirty="0">
              <a:cs typeface="Times New Roman" panose="02020603050405020304" pitchFamily="18" charset="0"/>
            </a:endParaRPr>
          </a:p>
          <a:p>
            <a:pPr marL="0" indent="0">
              <a:buNone/>
            </a:pPr>
            <a:r>
              <a:rPr lang="en-US" altLang="zh-CN" sz="2400" b="1" dirty="0">
                <a:latin typeface="Monaco" pitchFamily="2" charset="77"/>
                <a:cs typeface="Times New Roman" panose="02020603050405020304" pitchFamily="18" charset="0"/>
              </a:rPr>
              <a:t>&gt; </a:t>
            </a:r>
            <a:r>
              <a:rPr lang="en-US" altLang="zh-CN" sz="2400" b="1" dirty="0" err="1">
                <a:latin typeface="Monaco" pitchFamily="2" charset="77"/>
                <a:cs typeface="Times New Roman" panose="02020603050405020304" pitchFamily="18" charset="0"/>
              </a:rPr>
              <a:t>sys.getenv</a:t>
            </a:r>
            <a:r>
              <a:rPr lang="en-US" altLang="zh-CN" sz="2400" b="1" dirty="0">
                <a:latin typeface="Monaco" pitchFamily="2" charset="77"/>
                <a:cs typeface="Times New Roman" panose="02020603050405020304" pitchFamily="18" charset="0"/>
              </a:rPr>
              <a:t>(“PATH”)</a:t>
            </a: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b="1" dirty="0">
                <a:solidFill>
                  <a:srgbClr val="FF0000"/>
                </a:solidFill>
                <a:cs typeface="Times New Roman" panose="02020603050405020304" pitchFamily="18" charset="0"/>
              </a:rPr>
              <a:t>记得输入完成后，点击</a:t>
            </a:r>
            <a:r>
              <a:rPr lang="zh-CN" altLang="en-US" b="1" dirty="0">
                <a:solidFill>
                  <a:srgbClr val="FF0000"/>
                </a:solidFill>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Run</a:t>
            </a:r>
            <a:r>
              <a:rPr lang="zh-CN" altLang="en-US" b="1" dirty="0">
                <a:solidFill>
                  <a:srgbClr val="FF0000"/>
                </a:solidFill>
                <a:latin typeface="Times New Roman" panose="02020603050405020304" pitchFamily="18" charset="0"/>
                <a:cs typeface="Times New Roman" panose="02020603050405020304" pitchFamily="18" charset="0"/>
              </a:rPr>
              <a:t>”</a:t>
            </a:r>
          </a:p>
        </p:txBody>
      </p:sp>
      <p:sp>
        <p:nvSpPr>
          <p:cNvPr id="6"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3.8 </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STKaiti" panose="02010600040101010101" pitchFamily="2" charset="-122"/>
                <a:cs typeface="Times New Roman" panose="02020603050405020304" pitchFamily="18" charset="0"/>
              </a:rPr>
              <a:t>Rtools</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配置环境</a:t>
            </a:r>
            <a:endParaRPr lang="en-CN" altLang="zh-CN" sz="3600" dirty="0"/>
          </a:p>
        </p:txBody>
      </p:sp>
    </p:spTree>
    <p:extLst>
      <p:ext uri="{BB962C8B-B14F-4D97-AF65-F5344CB8AC3E}">
        <p14:creationId xmlns:p14="http://schemas.microsoft.com/office/powerpoint/2010/main" val="29465326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t>正确结果：</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b="1" dirty="0">
              <a:solidFill>
                <a:srgbClr val="FF0000"/>
              </a:solidFill>
              <a:latin typeface="Times New Roman" panose="02020603050405020304" pitchFamily="18" charset="0"/>
            </a:endParaRPr>
          </a:p>
          <a:p>
            <a:pPr marL="0" indent="0">
              <a:buNone/>
            </a:pPr>
            <a:r>
              <a:rPr lang="zh-CN" altLang="en-US" b="1" dirty="0">
                <a:solidFill>
                  <a:srgbClr val="FF0000"/>
                </a:solidFill>
                <a:latin typeface="Times New Roman" panose="02020603050405020304" pitchFamily="18" charset="0"/>
              </a:rPr>
              <a:t>若无</a:t>
            </a:r>
            <a:r>
              <a:rPr lang="en-US" altLang="zh-CN" b="1" dirty="0" err="1">
                <a:solidFill>
                  <a:srgbClr val="FF0000"/>
                </a:solidFill>
                <a:latin typeface="Times New Roman" panose="02020603050405020304" pitchFamily="18" charset="0"/>
              </a:rPr>
              <a:t>rtools</a:t>
            </a:r>
            <a:r>
              <a:rPr lang="zh-CN" altLang="en-US" b="1" dirty="0">
                <a:solidFill>
                  <a:srgbClr val="FF0000"/>
                </a:solidFill>
                <a:latin typeface="Times New Roman" panose="02020603050405020304" pitchFamily="18" charset="0"/>
              </a:rPr>
              <a:t>路径，说明配置环境有问题</a:t>
            </a:r>
          </a:p>
          <a:p>
            <a:pPr marL="0" indent="0">
              <a:buNone/>
            </a:pPr>
            <a:endParaRPr lang="zh-CN" altLang="en-US" dirty="0"/>
          </a:p>
        </p:txBody>
      </p:sp>
      <p:pic>
        <p:nvPicPr>
          <p:cNvPr id="10" name="图片 9"/>
          <p:cNvPicPr>
            <a:picLocks noChangeAspect="1"/>
          </p:cNvPicPr>
          <p:nvPr/>
        </p:nvPicPr>
        <p:blipFill>
          <a:blip r:embed="rId2"/>
          <a:stretch>
            <a:fillRect/>
          </a:stretch>
        </p:blipFill>
        <p:spPr>
          <a:xfrm>
            <a:off x="838200" y="2456291"/>
            <a:ext cx="10727064" cy="2681766"/>
          </a:xfrm>
          <a:prstGeom prst="rect">
            <a:avLst/>
          </a:prstGeom>
        </p:spPr>
      </p:pic>
      <p:sp>
        <p:nvSpPr>
          <p:cNvPr id="6" name="Title 6">
            <a:extLst>
              <a:ext uri="{FF2B5EF4-FFF2-40B4-BE49-F238E27FC236}">
                <a16:creationId xmlns:a16="http://schemas.microsoft.com/office/drawing/2014/main" id="{E073CC00-040E-BDE9-5A20-AA4F8B72503E}"/>
              </a:ext>
            </a:extLst>
          </p:cNvPr>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3.8 </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STKaiti" panose="02010600040101010101" pitchFamily="2" charset="-122"/>
                <a:cs typeface="Times New Roman" panose="02020603050405020304" pitchFamily="18" charset="0"/>
              </a:rPr>
              <a:t>Rtools</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配置环境</a:t>
            </a:r>
            <a:endParaRPr lang="en-CN" altLang="zh-CN" sz="3600" dirty="0"/>
          </a:p>
        </p:txBody>
      </p:sp>
    </p:spTree>
    <p:extLst>
      <p:ext uri="{BB962C8B-B14F-4D97-AF65-F5344CB8AC3E}">
        <p14:creationId xmlns:p14="http://schemas.microsoft.com/office/powerpoint/2010/main" val="10383999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72297" y="4214213"/>
            <a:ext cx="3999609" cy="1323439"/>
          </a:xfrm>
          <a:prstGeom prst="rect">
            <a:avLst/>
          </a:prstGeom>
          <a:noFill/>
        </p:spPr>
        <p:txBody>
          <a:bodyPr wrap="square" rtlCol="0">
            <a:spAutoFit/>
          </a:bodyPr>
          <a:lstStyle/>
          <a:p>
            <a:r>
              <a:rPr lang="en-US" altLang="zh-CN" sz="8000" b="1" dirty="0">
                <a:latin typeface="Times New Roman" panose="02020603050405020304" pitchFamily="18" charset="0"/>
                <a:ea typeface="楷体" panose="02010609060101010101" pitchFamily="49" charset="-122"/>
                <a:cs typeface="Times New Roman" panose="02020603050405020304" pitchFamily="18" charset="0"/>
              </a:rPr>
              <a:t>Thanks</a:t>
            </a:r>
            <a:r>
              <a:rPr lang="zh-CN" altLang="en-US" sz="8000" b="1"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2223076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本课程中拟解决</a:t>
            </a:r>
            <a:r>
              <a:rPr lang="zh-CN" altLang="en-US" sz="3600" dirty="0">
                <a:latin typeface="STKaiti" panose="02010600040101010101" pitchFamily="2" charset="-122"/>
                <a:ea typeface="STKaiti"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10" name="文本占位符 9"/>
          <p:cNvSpPr>
            <a:spLocks noGrp="1"/>
          </p:cNvSpPr>
          <p:nvPr>
            <p:ph type="body" idx="1"/>
          </p:nvPr>
        </p:nvSpPr>
        <p:spPr/>
        <p:txBody>
          <a:bodyPr/>
          <a:lstStyle/>
          <a:p>
            <a:endParaRPr lang="zh-CN" altLang="en-US" dirty="0"/>
          </a:p>
        </p:txBody>
      </p:sp>
      <p:sp>
        <p:nvSpPr>
          <p:cNvPr id="12" name="文本占位符 11"/>
          <p:cNvSpPr>
            <a:spLocks noGrp="1"/>
          </p:cNvSpPr>
          <p:nvPr>
            <p:ph type="body" sz="quarter" idx="3"/>
          </p:nvPr>
        </p:nvSpPr>
        <p:spPr/>
        <p:txBody>
          <a:bodyPr/>
          <a:lstStyle/>
          <a:p>
            <a:endParaRPr lang="zh-CN" altLang="en-US"/>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 Collabra: Psychology, 4(1):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074" name="Picture 2" descr="https://scholardata.cdn.ivysci.com/202302272316/61bf5400c1b70f925ed158a96a235b4b/pdf_figures/1dc1767dd82ec63487278dad6b41ab32/figures/10-FIGURE6-1.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39788" y="1622959"/>
            <a:ext cx="5157787" cy="29212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cholardata.cdn.ivysci.com/202302272316/710ed8870c9493b6a95fbc65a039daeb/pdf_figures/1dc1767dd82ec63487278dad6b41ab32/figures/11-FIGURE7-1.png"/>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172200" y="1622959"/>
            <a:ext cx="5183188" cy="2970851"/>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839788" y="4807180"/>
            <a:ext cx="10399230" cy="830997"/>
          </a:xfrm>
          <a:prstGeom prst="rect">
            <a:avLst/>
          </a:prstGeom>
          <a:noFill/>
        </p:spPr>
        <p:txBody>
          <a:bodyPr wrap="square" rtlCol="0">
            <a:spAutoFit/>
          </a:bodyPr>
          <a:lstStyle/>
          <a:p>
            <a:r>
              <a:rPr lang="en-US" altLang="zh-CN" sz="2400" b="1" dirty="0">
                <a:solidFill>
                  <a:srgbClr val="505050"/>
                </a:solidFill>
                <a:latin typeface="Times New Roman" panose="02020603050405020304" pitchFamily="18" charset="0"/>
                <a:ea typeface="楷体" panose="02010609060101010101" pitchFamily="49" charset="-122"/>
                <a:cs typeface="Times New Roman" panose="02020603050405020304" pitchFamily="18" charset="0"/>
              </a:rPr>
              <a:t>Conclusion —— </a:t>
            </a:r>
            <a:r>
              <a:rPr lang="en-US" altLang="zh-CN" sz="2400" dirty="0">
                <a:solidFill>
                  <a:srgbClr val="505050"/>
                </a:solidFill>
                <a:latin typeface="Times New Roman" panose="02020603050405020304" pitchFamily="18" charset="0"/>
                <a:ea typeface="楷体" panose="02010609060101010101" pitchFamily="49" charset="-122"/>
                <a:cs typeface="Times New Roman" panose="02020603050405020304" pitchFamily="18" charset="0"/>
              </a:rPr>
              <a:t>CSI does not protect the CBT of people without a romantic relationship from colder climates (DEQ)</a:t>
            </a:r>
            <a:endParaRPr lang="zh-CN" altLang="en-US" sz="2400" dirty="0">
              <a:solidFill>
                <a:srgbClr val="50505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09332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r>
              <a:rPr lang="zh-CN" altLang="en-US" dirty="0"/>
              <a:t>解决问题</a:t>
            </a:r>
            <a:r>
              <a:rPr lang="en-US" altLang="zh-CN" dirty="0"/>
              <a:t>1</a:t>
            </a:r>
            <a:r>
              <a:rPr lang="zh-CN" altLang="en-US" dirty="0"/>
              <a:t>的大致流程可能是这样：</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 Collabra: Psychology, 4(1):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Title 6">
            <a:extLst>
              <a:ext uri="{FF2B5EF4-FFF2-40B4-BE49-F238E27FC236}">
                <a16:creationId xmlns:a16="http://schemas.microsoft.com/office/drawing/2014/main" id="{E073CC00-040E-BDE9-5A20-AA4F8B72503E}"/>
              </a:ext>
            </a:extLst>
          </p:cNvPr>
          <p:cNvSpPr>
            <a:spLocks noGrp="1"/>
          </p:cNvSpPr>
          <p:nvPr>
            <p:ph type="title"/>
          </p:nvPr>
        </p:nvSpPr>
        <p:spPr/>
        <p:txBody>
          <a:bodyPr anchor="ctr"/>
          <a:lstStyle/>
          <a:p>
            <a:r>
              <a:rPr lang="en-US" altLang="zh-CN" sz="3600" dirty="0">
                <a:latin typeface="Times New Roman" panose="02020603050405020304" pitchFamily="18" charset="0"/>
                <a:ea typeface="STKaiti"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STKaiti" panose="02010600040101010101" pitchFamily="2" charset="-122"/>
                <a:cs typeface="Times New Roman" panose="02020603050405020304" pitchFamily="18" charset="0"/>
              </a:rPr>
              <a:t> 本课程中拟解决</a:t>
            </a:r>
            <a:r>
              <a:rPr lang="zh-CN" altLang="en-US" sz="3600" dirty="0">
                <a:latin typeface="STKaiti" panose="02010600040101010101" pitchFamily="2" charset="-122"/>
                <a:ea typeface="STKaiti" panose="02010600040101010101" pitchFamily="2" charset="-122"/>
              </a:rPr>
              <a:t>的数据分析问题是？</a:t>
            </a:r>
            <a:endParaRPr lang="en-CN" sz="3600" dirty="0"/>
          </a:p>
        </p:txBody>
      </p:sp>
      <p:graphicFrame>
        <p:nvGraphicFramePr>
          <p:cNvPr id="2" name="图示 1"/>
          <p:cNvGraphicFramePr/>
          <p:nvPr>
            <p:extLst>
              <p:ext uri="{D42A27DB-BD31-4B8C-83A1-F6EECF244321}">
                <p14:modId xmlns:p14="http://schemas.microsoft.com/office/powerpoint/2010/main" val="3767127190"/>
              </p:ext>
            </p:extLst>
          </p:nvPr>
        </p:nvGraphicFramePr>
        <p:xfrm>
          <a:off x="1433484" y="3101307"/>
          <a:ext cx="9920316" cy="2020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上箭头标注 4"/>
          <p:cNvSpPr/>
          <p:nvPr/>
        </p:nvSpPr>
        <p:spPr>
          <a:xfrm>
            <a:off x="4962699" y="4689879"/>
            <a:ext cx="6683435" cy="1165796"/>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Conditional random forest</a:t>
            </a:r>
            <a:r>
              <a:rPr lang="zh-CN" altLang="en-US" sz="2400" b="1" dirty="0">
                <a:solidFill>
                  <a:schemeClr val="tx1"/>
                </a:solidFill>
                <a:latin typeface="Times New Roman" panose="02020603050405020304" pitchFamily="18" charset="0"/>
                <a:cs typeface="Times New Roman" panose="02020603050405020304" pitchFamily="18" charset="0"/>
              </a:rPr>
              <a:t> </a:t>
            </a:r>
            <a:r>
              <a:rPr lang="en-US" altLang="zh-CN" sz="2400" b="1" dirty="0">
                <a:solidFill>
                  <a:schemeClr val="tx1"/>
                </a:solidFill>
                <a:latin typeface="Times New Roman" panose="02020603050405020304" pitchFamily="18" charset="0"/>
                <a:cs typeface="Times New Roman" panose="02020603050405020304" pitchFamily="18" charset="0"/>
              </a:rPr>
              <a:t>&amp; Mediation analyses</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8" name="下箭头标注 7"/>
          <p:cNvSpPr/>
          <p:nvPr/>
        </p:nvSpPr>
        <p:spPr>
          <a:xfrm>
            <a:off x="2844501" y="2419003"/>
            <a:ext cx="7237047" cy="1155469"/>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楷体" panose="02010609060101010101" pitchFamily="49" charset="-122"/>
                <a:ea typeface="楷体" panose="02010609060101010101" pitchFamily="49" charset="-122"/>
              </a:rPr>
              <a:t>问卷信度、平均值、标准差、频数分布和百分占比等</a:t>
            </a:r>
          </a:p>
        </p:txBody>
      </p:sp>
    </p:spTree>
    <p:extLst>
      <p:ext uri="{BB962C8B-B14F-4D97-AF65-F5344CB8AC3E}">
        <p14:creationId xmlns:p14="http://schemas.microsoft.com/office/powerpoint/2010/main" val="3344641617"/>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 id="{76D2DC46-2A44-4899-93D3-D06AD42991F8}" vid="{E5F556BE-A837-4FEC-9AE1-5CE06854DC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Template>
  <TotalTime>3570</TotalTime>
  <Words>2089</Words>
  <Application>Microsoft Office PowerPoint</Application>
  <PresentationFormat>宽屏</PresentationFormat>
  <Paragraphs>281</Paragraphs>
  <Slides>74</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74</vt:i4>
      </vt:variant>
    </vt:vector>
  </HeadingPairs>
  <TitlesOfParts>
    <vt:vector size="84" baseType="lpstr">
      <vt:lpstr>Monaco</vt:lpstr>
      <vt:lpstr>等线</vt:lpstr>
      <vt:lpstr>等线 Light</vt:lpstr>
      <vt:lpstr>黑体</vt:lpstr>
      <vt:lpstr>STKaiti</vt:lpstr>
      <vt:lpstr>楷体</vt:lpstr>
      <vt:lpstr>宋体</vt:lpstr>
      <vt:lpstr>Arial</vt:lpstr>
      <vt:lpstr>Times New Roman</vt:lpstr>
      <vt:lpstr>自定义设计方案</vt:lpstr>
      <vt:lpstr>PowerPoint 演示文稿</vt:lpstr>
      <vt:lpstr>第二章 如何使用R</vt:lpstr>
      <vt:lpstr>数据分析的出发点：问题</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PowerPoint 演示文稿</vt:lpstr>
      <vt:lpstr>PowerPoint 演示文稿</vt:lpstr>
      <vt:lpstr> R的优势？</vt:lpstr>
      <vt:lpstr>PowerPoint 演示文稿</vt:lpstr>
      <vt:lpstr>2.1 如何安装R？</vt:lpstr>
      <vt:lpstr>2.1 如何安装R？</vt:lpstr>
      <vt:lpstr>2.1 如何安装R？</vt:lpstr>
      <vt:lpstr>2.1 如何安装R？</vt:lpstr>
      <vt:lpstr>2.1 如何安装R？</vt:lpstr>
      <vt:lpstr>2.1 如何安装R？</vt:lpstr>
      <vt:lpstr>2.1 如何安装R？</vt:lpstr>
      <vt:lpstr>2.1 如何安装R？</vt:lpstr>
      <vt:lpstr>2.1 如何安装R？</vt:lpstr>
      <vt:lpstr>2.1 如何安装R？</vt:lpstr>
      <vt:lpstr>2.2 R console（控制台）</vt:lpstr>
      <vt:lpstr>2.2 R console（控制台）</vt:lpstr>
      <vt:lpstr>2.3 R console的局限</vt:lpstr>
      <vt:lpstr>2.3 R console的局限</vt:lpstr>
      <vt:lpstr>3.1 如何方便使用？Rstudio安装与界面介绍</vt:lpstr>
      <vt:lpstr>3.1 如何方便使用？Rstudio安装与界面介绍</vt:lpstr>
      <vt:lpstr>3.1 如何方便使用？Rstudio安装与界面介绍</vt:lpstr>
      <vt:lpstr>3.1 如何方便使用？Rstudio安装与界面介绍</vt:lpstr>
      <vt:lpstr>3.2 Rstudio界面介绍</vt:lpstr>
      <vt:lpstr>3.2 Rstudio界面介绍</vt:lpstr>
      <vt:lpstr>3.3 如何创建新项目</vt:lpstr>
      <vt:lpstr>3.3 如何创建新项目</vt:lpstr>
      <vt:lpstr>3.3 如何创建新项目</vt:lpstr>
      <vt:lpstr>3.3 如何创建新项目</vt:lpstr>
      <vt:lpstr>3.3 如何创建新项目</vt:lpstr>
      <vt:lpstr>PowerPoint 演示文稿</vt:lpstr>
      <vt:lpstr>3.4  Rstudio的界面</vt:lpstr>
      <vt:lpstr>3.4  Rstudio的界面</vt:lpstr>
      <vt:lpstr>3.4  Rstudio的界面</vt:lpstr>
      <vt:lpstr>3.4  Rstudio的界面</vt:lpstr>
      <vt:lpstr>3.5 测试Rstudio</vt:lpstr>
      <vt:lpstr>3.5 测试Rstudio</vt:lpstr>
      <vt:lpstr>3.5 测试Rstudio</vt:lpstr>
      <vt:lpstr>PowerPoint 演示文稿</vt:lpstr>
      <vt:lpstr>PowerPoint 演示文稿</vt:lpstr>
      <vt:lpstr>PowerPoint 演示文稿</vt:lpstr>
      <vt:lpstr>PowerPoint 演示文稿</vt:lpstr>
      <vt:lpstr>3.6 包（packages）的介绍与调用</vt:lpstr>
      <vt:lpstr>3.6 包（packages）的介绍与调用</vt:lpstr>
      <vt:lpstr>3.6 包（packages）的介绍与调用</vt:lpstr>
      <vt:lpstr>3.6 包（packages）的介绍与调用</vt:lpstr>
      <vt:lpstr>3.6 包（packages）的介绍与调用</vt:lpstr>
      <vt:lpstr>3.6 包（packages）的介绍与调用</vt:lpstr>
      <vt:lpstr>3.6.2 镜像的选择</vt:lpstr>
      <vt:lpstr>3.6.2 镜像的选择</vt:lpstr>
      <vt:lpstr>3.7 安装Rtools (Windows)</vt:lpstr>
      <vt:lpstr>3.7 安装Rtools (Windows)</vt:lpstr>
      <vt:lpstr>3.7 安装Rtools (Windows)</vt:lpstr>
      <vt:lpstr>3.7.2 配置Mac环境</vt:lpstr>
      <vt:lpstr>3.8 测试Rtools配置环境</vt:lpstr>
      <vt:lpstr>3.8 测试Rtools配置环境</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for Psychologist:  From Data Analysis to Publishing</dc:title>
  <dc:creator>510236062@qq.com</dc:creator>
  <cp:lastModifiedBy>510236062@qq.com</cp:lastModifiedBy>
  <cp:revision>100</cp:revision>
  <dcterms:created xsi:type="dcterms:W3CDTF">2023-02-22T02:33:40Z</dcterms:created>
  <dcterms:modified xsi:type="dcterms:W3CDTF">2023-03-03T05:44:30Z</dcterms:modified>
</cp:coreProperties>
</file>